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  <p:sldMasterId id="2147483660" r:id="rId2"/>
    <p:sldMasterId id="2147483672" r:id="rId3"/>
    <p:sldMasterId id="2147483718" r:id="rId4"/>
  </p:sldMasterIdLst>
  <p:notesMasterIdLst>
    <p:notesMasterId r:id="rId23"/>
  </p:notesMasterIdLst>
  <p:handoutMasterIdLst>
    <p:handoutMasterId r:id="rId24"/>
  </p:handoutMasterIdLst>
  <p:sldIdLst>
    <p:sldId id="518" r:id="rId5"/>
    <p:sldId id="520" r:id="rId6"/>
    <p:sldId id="534" r:id="rId7"/>
    <p:sldId id="544" r:id="rId8"/>
    <p:sldId id="531" r:id="rId9"/>
    <p:sldId id="548" r:id="rId10"/>
    <p:sldId id="549" r:id="rId11"/>
    <p:sldId id="550" r:id="rId12"/>
    <p:sldId id="551" r:id="rId13"/>
    <p:sldId id="559" r:id="rId14"/>
    <p:sldId id="560" r:id="rId15"/>
    <p:sldId id="569" r:id="rId16"/>
    <p:sldId id="561" r:id="rId17"/>
    <p:sldId id="562" r:id="rId18"/>
    <p:sldId id="563" r:id="rId19"/>
    <p:sldId id="558" r:id="rId20"/>
    <p:sldId id="564" r:id="rId21"/>
    <p:sldId id="547" r:id="rId2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rah ZAIDI" initials="S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CC0066"/>
    <a:srgbClr val="6600CC"/>
    <a:srgbClr val="CC6600"/>
    <a:srgbClr val="9BBB59"/>
    <a:srgbClr val="4BACC6"/>
    <a:srgbClr val="8064A2"/>
    <a:srgbClr val="F79646"/>
    <a:srgbClr val="ED1F48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6327" autoAdjust="0"/>
    <p:restoredTop sz="49378" autoAdjust="0"/>
  </p:normalViewPr>
  <p:slideViewPr>
    <p:cSldViewPr>
      <p:cViewPr varScale="1">
        <p:scale>
          <a:sx n="118" d="100"/>
          <a:sy n="118" d="100"/>
        </p:scale>
        <p:origin x="-158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19"/>
    </p:cViewPr>
  </p:sorterViewPr>
  <p:notesViewPr>
    <p:cSldViewPr>
      <p:cViewPr>
        <p:scale>
          <a:sx n="100" d="100"/>
          <a:sy n="100" d="100"/>
        </p:scale>
        <p:origin x="-2532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5" y="2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fld id="{43B1A974-7C46-4FED-8218-40D5EA749948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5" y="9428584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fld id="{3DBF3B8E-04CE-47B4-86AD-A1776ADF7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118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fld id="{2ED078D7-0767-485C-90CC-6674E112222A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5" tIns="45638" rIns="91275" bIns="4563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7"/>
            <a:ext cx="5438140" cy="4466987"/>
          </a:xfrm>
          <a:prstGeom prst="rect">
            <a:avLst/>
          </a:prstGeom>
        </p:spPr>
        <p:txBody>
          <a:bodyPr vert="horz" lIns="91275" tIns="45638" rIns="91275" bIns="45638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fld id="{4F9181BD-E562-419D-B9E2-57DD414797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133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Isabelle : Introduction</a:t>
            </a:r>
            <a:r>
              <a:rPr lang="fr-FR" baseline="0" dirty="0" smtClean="0"/>
              <a:t> sur l’objectif de la journée. </a:t>
            </a:r>
          </a:p>
          <a:p>
            <a:r>
              <a:rPr lang="fr-FR" baseline="0" dirty="0" smtClean="0"/>
              <a:t>Référence à la signature de la convention en fin d’année 2017</a:t>
            </a:r>
          </a:p>
          <a:p>
            <a:r>
              <a:rPr lang="fr-FR" baseline="0" dirty="0" smtClean="0"/>
              <a:t>Présentation des intervenants. </a:t>
            </a:r>
          </a:p>
          <a:p>
            <a:endParaRPr lang="fr-FR" baseline="0" dirty="0" smtClean="0"/>
          </a:p>
          <a:p>
            <a:r>
              <a:rPr lang="fr-FR" baseline="0" dirty="0" smtClean="0"/>
              <a:t>3 temps forts : 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La formation professionnelle au cœur de l’insertion professionnelle et sociale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L’offre à destination des professionnels et du grand public : le SPRO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Un outil à découvrir et faire découvrir : CLEOR.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181BD-E562-419D-B9E2-57DD414797A8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3651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</a:t>
            </a:r>
            <a:r>
              <a:rPr lang="fr-FR" baseline="0" dirty="0" smtClean="0"/>
              <a:t> adapter par chaque RTF en modifiant le ciblage département et les noms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181BD-E562-419D-B9E2-57DD414797A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984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Une présentation par domaine de formation est à privilégier</a:t>
            </a:r>
          </a:p>
          <a:p>
            <a:r>
              <a:rPr lang="fr-FR" dirty="0" smtClean="0"/>
              <a:t>Penser à schématiser si possible .. Prescription / pas prescription etc..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181BD-E562-419D-B9E2-57DD414797A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291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/>
              <a:buChar char="Ø"/>
            </a:pPr>
            <a:r>
              <a:rPr lang="fr-FR" dirty="0" smtClean="0"/>
              <a:t>Décrire succinctement les 4 catégories d’action</a:t>
            </a:r>
            <a:r>
              <a:rPr lang="fr-FR" baseline="0" dirty="0" smtClean="0"/>
              <a:t> en faisant le lien au besoin avec les attentes et les besoins des participants eu égard à leur public.</a:t>
            </a:r>
          </a:p>
          <a:p>
            <a:pPr marL="171450" indent="-171450">
              <a:buFont typeface="Wingdings"/>
              <a:buChar char="Ø"/>
            </a:pPr>
            <a:r>
              <a:rPr lang="fr-FR" baseline="0" dirty="0" smtClean="0"/>
              <a:t>80% d’achat de formation qualifiante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181BD-E562-419D-B9E2-57DD414797A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069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181BD-E562-419D-B9E2-57DD414797A8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13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5201-F593-4785-9039-0FC55BB0B205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1CEE-29D8-49C3-A483-975C04411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1796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5201-F593-4785-9039-0FC55BB0B205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1CEE-29D8-49C3-A483-975C04411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077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5201-F593-4785-9039-0FC55BB0B205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1CEE-29D8-49C3-A483-975C04411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141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A3A2-3FED-4B47-94C1-B8598B06E63C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1C3-0BC3-4DC0-9252-EA88C48147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171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A3A2-3FED-4B47-94C1-B8598B06E63C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1C3-0BC3-4DC0-9252-EA88C48147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53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A3A2-3FED-4B47-94C1-B8598B06E63C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1C3-0BC3-4DC0-9252-EA88C48147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447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A3A2-3FED-4B47-94C1-B8598B06E63C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1C3-0BC3-4DC0-9252-EA88C48147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3786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A3A2-3FED-4B47-94C1-B8598B06E63C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1C3-0BC3-4DC0-9252-EA88C48147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686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A3A2-3FED-4B47-94C1-B8598B06E63C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1C3-0BC3-4DC0-9252-EA88C48147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4559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A3A2-3FED-4B47-94C1-B8598B06E63C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1C3-0BC3-4DC0-9252-EA88C48147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64628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A3A2-3FED-4B47-94C1-B8598B06E63C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1C3-0BC3-4DC0-9252-EA88C48147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133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5201-F593-4785-9039-0FC55BB0B205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1CEE-29D8-49C3-A483-975C04411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7910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A3A2-3FED-4B47-94C1-B8598B06E63C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1C3-0BC3-4DC0-9252-EA88C48147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3195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A3A2-3FED-4B47-94C1-B8598B06E63C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1C3-0BC3-4DC0-9252-EA88C48147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78285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A3A2-3FED-4B47-94C1-B8598B06E63C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1C3-0BC3-4DC0-9252-EA88C48147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7791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5027-E6DF-475E-B4E7-0A51DE0BA0C0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1627-E1F4-4ACB-98F6-48CCF2DA62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54780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5027-E6DF-475E-B4E7-0A51DE0BA0C0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1627-E1F4-4ACB-98F6-48CCF2DA62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24403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5027-E6DF-475E-B4E7-0A51DE0BA0C0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1627-E1F4-4ACB-98F6-48CCF2DA62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41972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5027-E6DF-475E-B4E7-0A51DE0BA0C0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1627-E1F4-4ACB-98F6-48CCF2DA62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7064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5027-E6DF-475E-B4E7-0A51DE0BA0C0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1627-E1F4-4ACB-98F6-48CCF2DA62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38272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5027-E6DF-475E-B4E7-0A51DE0BA0C0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1627-E1F4-4ACB-98F6-48CCF2DA62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97010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5027-E6DF-475E-B4E7-0A51DE0BA0C0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1627-E1F4-4ACB-98F6-48CCF2DA62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8197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5201-F593-4785-9039-0FC55BB0B205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1CEE-29D8-49C3-A483-975C04411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0614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5027-E6DF-475E-B4E7-0A51DE0BA0C0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1627-E1F4-4ACB-98F6-48CCF2DA62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7835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5027-E6DF-475E-B4E7-0A51DE0BA0C0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1627-E1F4-4ACB-98F6-48CCF2DA62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1366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5027-E6DF-475E-B4E7-0A51DE0BA0C0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1627-E1F4-4ACB-98F6-48CCF2DA62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0616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5027-E6DF-475E-B4E7-0A51DE0BA0C0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1627-E1F4-4ACB-98F6-48CCF2DA62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629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A3A2-3FED-4B47-94C1-B8598B06E63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1C3-0BC3-4DC0-9252-EA88C481470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3819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A3A2-3FED-4B47-94C1-B8598B06E63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1C3-0BC3-4DC0-9252-EA88C481470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6123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A3A2-3FED-4B47-94C1-B8598B06E63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1C3-0BC3-4DC0-9252-EA88C481470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790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A3A2-3FED-4B47-94C1-B8598B06E63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1C3-0BC3-4DC0-9252-EA88C481470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9248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A3A2-3FED-4B47-94C1-B8598B06E63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1C3-0BC3-4DC0-9252-EA88C481470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5375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A3A2-3FED-4B47-94C1-B8598B06E63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1C3-0BC3-4DC0-9252-EA88C481470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14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5201-F593-4785-9039-0FC55BB0B205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1CEE-29D8-49C3-A483-975C04411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84389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A3A2-3FED-4B47-94C1-B8598B06E63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1C3-0BC3-4DC0-9252-EA88C481470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7236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A3A2-3FED-4B47-94C1-B8598B06E63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1C3-0BC3-4DC0-9252-EA88C481470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8815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A3A2-3FED-4B47-94C1-B8598B06E63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1C3-0BC3-4DC0-9252-EA88C481470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4836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A3A2-3FED-4B47-94C1-B8598B06E63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1C3-0BC3-4DC0-9252-EA88C481470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6993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A3A2-3FED-4B47-94C1-B8598B06E63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1C3-0BC3-4DC0-9252-EA88C481470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070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5201-F593-4785-9039-0FC55BB0B205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1CEE-29D8-49C3-A483-975C04411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5696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5201-F593-4785-9039-0FC55BB0B205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1CEE-29D8-49C3-A483-975C04411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75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5201-F593-4785-9039-0FC55BB0B205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1CEE-29D8-49C3-A483-975C04411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200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5201-F593-4785-9039-0FC55BB0B205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1CEE-29D8-49C3-A483-975C04411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695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5201-F593-4785-9039-0FC55BB0B205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1CEE-29D8-49C3-A483-975C04411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7173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A5201-F593-4785-9039-0FC55BB0B205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A1CEE-29D8-49C3-A483-975C044119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940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7A3A2-3FED-4B47-94C1-B8598B06E63C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D11C3-0BC3-4DC0-9252-EA88C48147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463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15027-E6DF-475E-B4E7-0A51DE0BA0C0}" type="datetimeFigureOut">
              <a:rPr lang="fr-FR" smtClean="0"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11627-E1F4-4ACB-98F6-48CCF2DA62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6896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7A3A2-3FED-4B47-94C1-B8598B06E63C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D11C3-0BC3-4DC0-9252-EA88C481470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91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microsoft.com/office/2007/relationships/hdphoto" Target="../media/hdphoto1.wdp"/><Relationship Id="rId5" Type="http://schemas.openxmlformats.org/officeDocument/2006/relationships/image" Target="../media/image10.png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3" y="1100138"/>
            <a:ext cx="7559675" cy="465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827584" y="2420888"/>
            <a:ext cx="7772400" cy="1470025"/>
          </a:xfrm>
        </p:spPr>
        <p:txBody>
          <a:bodyPr/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Rencontres SPRO	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475656" y="4149080"/>
            <a:ext cx="6400800" cy="1752600"/>
          </a:xfrm>
        </p:spPr>
        <p:txBody>
          <a:bodyPr/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2 OCTOBRE A TOURS</a:t>
            </a:r>
          </a:p>
        </p:txBody>
      </p:sp>
      <p:sp>
        <p:nvSpPr>
          <p:cNvPr id="7" name="AutoShape 4" descr="Résultat de recherche d'images pour &quot;région centre val de loir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9436"/>
            <a:ext cx="2335160" cy="171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532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r-FR" b="1" dirty="0" smtClean="0">
                <a:solidFill>
                  <a:srgbClr val="002060"/>
                </a:solidFill>
              </a:rPr>
              <a:t>Le département </a:t>
            </a:r>
            <a:br>
              <a:rPr lang="fr-FR" b="1" dirty="0" smtClean="0">
                <a:solidFill>
                  <a:srgbClr val="002060"/>
                </a:solidFill>
              </a:rPr>
            </a:br>
            <a:r>
              <a:rPr lang="fr-FR" b="1" dirty="0" smtClean="0">
                <a:solidFill>
                  <a:srgbClr val="002060"/>
                </a:solidFill>
              </a:rPr>
              <a:t>de l’Indre-et-Loire</a:t>
            </a:r>
            <a:endParaRPr lang="fr-FR" b="1" dirty="0">
              <a:solidFill>
                <a:srgbClr val="002060"/>
              </a:solidFill>
            </a:endParaRPr>
          </a:p>
        </p:txBody>
      </p:sp>
      <p:grpSp>
        <p:nvGrpSpPr>
          <p:cNvPr id="11" name="Groupe 10"/>
          <p:cNvGrpSpPr/>
          <p:nvPr/>
        </p:nvGrpSpPr>
        <p:grpSpPr>
          <a:xfrm>
            <a:off x="899592" y="1308989"/>
            <a:ext cx="6948772" cy="5155583"/>
            <a:chOff x="1187624" y="988302"/>
            <a:chExt cx="6948772" cy="5155583"/>
          </a:xfrm>
        </p:grpSpPr>
        <p:sp>
          <p:nvSpPr>
            <p:cNvPr id="6" name="Ellipse 5"/>
            <p:cNvSpPr/>
            <p:nvPr/>
          </p:nvSpPr>
          <p:spPr>
            <a:xfrm>
              <a:off x="3914567" y="2994255"/>
              <a:ext cx="1440160" cy="1368152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Parcours métiers 2018</a:t>
              </a:r>
              <a:endParaRPr lang="fr-FR" dirty="0"/>
            </a:p>
          </p:txBody>
        </p:sp>
        <p:sp>
          <p:nvSpPr>
            <p:cNvPr id="7" name="Ellipse 6"/>
            <p:cNvSpPr/>
            <p:nvPr/>
          </p:nvSpPr>
          <p:spPr>
            <a:xfrm>
              <a:off x="3383868" y="988302"/>
              <a:ext cx="2376264" cy="136815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/>
                <a:t>Elaborer un projet professionnel</a:t>
              </a:r>
            </a:p>
            <a:p>
              <a:pPr algn="ctr"/>
              <a:r>
                <a:rPr lang="fr-FR" sz="1600" b="1" dirty="0" smtClean="0"/>
                <a:t>308 places</a:t>
              </a:r>
              <a:endParaRPr lang="fr-FR" sz="1600" b="1" dirty="0"/>
            </a:p>
          </p:txBody>
        </p:sp>
        <p:sp>
          <p:nvSpPr>
            <p:cNvPr id="8" name="Ellipse 7"/>
            <p:cNvSpPr/>
            <p:nvPr/>
          </p:nvSpPr>
          <p:spPr>
            <a:xfrm>
              <a:off x="1187624" y="2994255"/>
              <a:ext cx="2376264" cy="136815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/>
                <a:t>Créer/reprendre une entreprise</a:t>
              </a:r>
            </a:p>
            <a:p>
              <a:pPr algn="ctr"/>
              <a:r>
                <a:rPr lang="fr-FR" sz="1600" b="1" dirty="0" smtClean="0"/>
                <a:t>90 places</a:t>
              </a:r>
              <a:endParaRPr lang="fr-FR" sz="1600" b="1" dirty="0"/>
            </a:p>
          </p:txBody>
        </p:sp>
        <p:sp>
          <p:nvSpPr>
            <p:cNvPr id="9" name="Ellipse 8"/>
            <p:cNvSpPr/>
            <p:nvPr/>
          </p:nvSpPr>
          <p:spPr>
            <a:xfrm>
              <a:off x="3383868" y="4775733"/>
              <a:ext cx="2376264" cy="136815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/>
                <a:t>Se former aux métiers</a:t>
              </a:r>
            </a:p>
            <a:p>
              <a:pPr algn="ctr"/>
              <a:r>
                <a:rPr lang="fr-FR" sz="1600" b="1" dirty="0" smtClean="0"/>
                <a:t>1388  places </a:t>
              </a:r>
              <a:endParaRPr lang="fr-FR" sz="1600" b="1" dirty="0"/>
            </a:p>
          </p:txBody>
        </p:sp>
        <p:sp>
          <p:nvSpPr>
            <p:cNvPr id="10" name="Ellipse 9"/>
            <p:cNvSpPr/>
            <p:nvPr/>
          </p:nvSpPr>
          <p:spPr>
            <a:xfrm>
              <a:off x="5760132" y="2994255"/>
              <a:ext cx="2376264" cy="136815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/>
                <a:t>Acquérir les 1ers gestes professionnels</a:t>
              </a:r>
            </a:p>
            <a:p>
              <a:pPr algn="ctr"/>
              <a:r>
                <a:rPr lang="fr-FR" sz="1600" b="1" dirty="0" smtClean="0"/>
                <a:t>438 places</a:t>
              </a:r>
              <a:endParaRPr lang="fr-FR" sz="1600" b="1" dirty="0"/>
            </a:p>
          </p:txBody>
        </p:sp>
      </p:grpSp>
      <p:sp>
        <p:nvSpPr>
          <p:cNvPr id="12" name="Organigramme : Bande perforée 11"/>
          <p:cNvSpPr/>
          <p:nvPr/>
        </p:nvSpPr>
        <p:spPr>
          <a:xfrm>
            <a:off x="6444208" y="332656"/>
            <a:ext cx="2520280" cy="1584176"/>
          </a:xfrm>
          <a:prstGeom prst="flowChartPunchedTap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rgbClr val="FF0000"/>
                </a:solidFill>
              </a:rPr>
              <a:t>2224 </a:t>
            </a:r>
            <a:r>
              <a:rPr lang="fr-FR" sz="2000" b="1" dirty="0" smtClean="0"/>
              <a:t>places </a:t>
            </a:r>
            <a:r>
              <a:rPr lang="fr-FR" dirty="0" smtClean="0"/>
              <a:t>de formation financées sur le </a:t>
            </a:r>
            <a:r>
              <a:rPr lang="fr-FR" dirty="0" err="1" smtClean="0"/>
              <a:t>dépt</a:t>
            </a:r>
            <a:r>
              <a:rPr lang="fr-FR" dirty="0" smtClean="0"/>
              <a:t> 37</a:t>
            </a:r>
            <a:endParaRPr lang="fr-FR" dirty="0"/>
          </a:p>
        </p:txBody>
      </p:sp>
      <p:grpSp>
        <p:nvGrpSpPr>
          <p:cNvPr id="13" name="Groupe 12"/>
          <p:cNvGrpSpPr/>
          <p:nvPr/>
        </p:nvGrpSpPr>
        <p:grpSpPr>
          <a:xfrm>
            <a:off x="107504" y="5780979"/>
            <a:ext cx="2709588" cy="975695"/>
            <a:chOff x="107504" y="5780979"/>
            <a:chExt cx="2709588" cy="975695"/>
          </a:xfrm>
        </p:grpSpPr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3" cstate="email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07504" y="5780979"/>
              <a:ext cx="1008112" cy="975695"/>
            </a:xfrm>
            <a:prstGeom prst="rect">
              <a:avLst/>
            </a:prstGeom>
          </p:spPr>
        </p:pic>
        <p:sp>
          <p:nvSpPr>
            <p:cNvPr id="15" name="Bulle ronde 14"/>
            <p:cNvSpPr/>
            <p:nvPr/>
          </p:nvSpPr>
          <p:spPr>
            <a:xfrm>
              <a:off x="1304925" y="5949279"/>
              <a:ext cx="1512167" cy="756023"/>
            </a:xfrm>
            <a:prstGeom prst="wedgeEllipseCallout">
              <a:avLst>
                <a:gd name="adj1" fmla="val -97794"/>
                <a:gd name="adj2" fmla="val 33403"/>
              </a:avLst>
            </a:prstGeom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b="1" i="1" dirty="0" smtClean="0"/>
                <a:t>Descriptif dans vos dossiers</a:t>
              </a:r>
              <a:endParaRPr lang="fr-FR" sz="1400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00591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413347" y="1368945"/>
            <a:ext cx="7636482" cy="5257748"/>
            <a:chOff x="383711" y="1491317"/>
            <a:chExt cx="7636482" cy="5257748"/>
          </a:xfrm>
        </p:grpSpPr>
        <p:sp>
          <p:nvSpPr>
            <p:cNvPr id="4" name="Ellipse 3"/>
            <p:cNvSpPr/>
            <p:nvPr/>
          </p:nvSpPr>
          <p:spPr>
            <a:xfrm>
              <a:off x="383711" y="3068960"/>
              <a:ext cx="1440160" cy="1368152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Parcours métiers 2018</a:t>
              </a:r>
              <a:endParaRPr lang="fr-FR" dirty="0"/>
            </a:p>
          </p:txBody>
        </p:sp>
        <p:sp>
          <p:nvSpPr>
            <p:cNvPr id="5" name="Ellipse 4"/>
            <p:cNvSpPr/>
            <p:nvPr/>
          </p:nvSpPr>
          <p:spPr>
            <a:xfrm>
              <a:off x="1823871" y="3068960"/>
              <a:ext cx="2376264" cy="1368152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/>
                <a:t>Elaborer un projet professionnel</a:t>
              </a:r>
            </a:p>
            <a:p>
              <a:pPr algn="ctr"/>
              <a:r>
                <a:rPr lang="fr-FR" sz="1600" b="1" dirty="0" smtClean="0">
                  <a:solidFill>
                    <a:srgbClr val="FF0000"/>
                  </a:solidFill>
                </a:rPr>
                <a:t>308</a:t>
              </a:r>
              <a:r>
                <a:rPr lang="fr-FR" sz="1600" b="1" dirty="0" smtClean="0"/>
                <a:t>places</a:t>
              </a:r>
              <a:endParaRPr lang="fr-FR" sz="1600" b="1" dirty="0"/>
            </a:p>
          </p:txBody>
        </p:sp>
        <p:sp>
          <p:nvSpPr>
            <p:cNvPr id="6" name="Ellipse 5"/>
            <p:cNvSpPr/>
            <p:nvPr/>
          </p:nvSpPr>
          <p:spPr>
            <a:xfrm>
              <a:off x="5334452" y="3191332"/>
              <a:ext cx="2376264" cy="136815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/>
                <a:t>Organismes de formation : AFPP/GRETA/UFCV/VIA FORMATION/</a:t>
              </a:r>
              <a:endParaRPr lang="fr-FR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8" name="Ellipse 7"/>
            <p:cNvSpPr/>
            <p:nvPr/>
          </p:nvSpPr>
          <p:spPr>
            <a:xfrm>
              <a:off x="4131761" y="4785446"/>
              <a:ext cx="3888432" cy="1963619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fr-FR" sz="1600" b="1" dirty="0" smtClean="0"/>
                <a:t>Couverture territoriale </a:t>
              </a:r>
            </a:p>
            <a:p>
              <a:r>
                <a:rPr lang="fr-FR" sz="1600" dirty="0" smtClean="0">
                  <a:solidFill>
                    <a:schemeClr val="tx1"/>
                  </a:solidFill>
                </a:rPr>
                <a:t>TOURS/LOCHES/CHINON/AMBOISE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4311781" y="1491317"/>
              <a:ext cx="3528392" cy="157764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/>
                <a:t>Secteurs :  </a:t>
              </a:r>
              <a:r>
                <a:rPr lang="fr-FR" sz="1600" dirty="0" smtClean="0"/>
                <a:t>multi secteurs et concerne autant de secteurs fléchés par les projets professionnels des stagiaires</a:t>
              </a:r>
              <a:endParaRPr lang="fr-FR" sz="1600" dirty="0"/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238141" y="188640"/>
            <a:ext cx="815028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ELABORER UN PROJET PROFESSIONNEL</a:t>
            </a:r>
          </a:p>
          <a:p>
            <a:endParaRPr lang="fr-FR" b="1" dirty="0" smtClean="0">
              <a:solidFill>
                <a:srgbClr val="002060"/>
              </a:solidFill>
            </a:endParaRPr>
          </a:p>
          <a:p>
            <a:r>
              <a:rPr lang="fr-FR" sz="1400" b="1" i="1" dirty="0" smtClean="0">
                <a:solidFill>
                  <a:srgbClr val="002060"/>
                </a:solidFill>
              </a:rPr>
              <a:t>Objectif: Permettre </a:t>
            </a:r>
            <a:r>
              <a:rPr lang="fr-FR" sz="1400" b="1" i="1" dirty="0">
                <a:solidFill>
                  <a:srgbClr val="002060"/>
                </a:solidFill>
              </a:rPr>
              <a:t>au stagiaire d’identifier ou valider une orientation </a:t>
            </a:r>
            <a:endParaRPr lang="fr-FR" sz="1400" b="1" i="1" dirty="0" smtClean="0">
              <a:solidFill>
                <a:srgbClr val="002060"/>
              </a:solidFill>
            </a:endParaRPr>
          </a:p>
          <a:p>
            <a:r>
              <a:rPr lang="fr-FR" sz="1400" b="1" i="1" dirty="0" smtClean="0">
                <a:solidFill>
                  <a:srgbClr val="002060"/>
                </a:solidFill>
              </a:rPr>
              <a:t>métier </a:t>
            </a:r>
            <a:r>
              <a:rPr lang="fr-FR" sz="1400" b="1" i="1" dirty="0">
                <a:solidFill>
                  <a:srgbClr val="002060"/>
                </a:solidFill>
              </a:rPr>
              <a:t>au travers de mises en situations professionnelles.</a:t>
            </a:r>
          </a:p>
          <a:p>
            <a:endParaRPr lang="fr-FR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00" r="78293"/>
          <a:stretch/>
        </p:blipFill>
        <p:spPr bwMode="auto">
          <a:xfrm>
            <a:off x="7109713" y="0"/>
            <a:ext cx="1506937" cy="1187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491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238141" y="188640"/>
            <a:ext cx="81502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ACQUERIR LES 1ERS GESTES PROFESSIONNELS </a:t>
            </a:r>
          </a:p>
          <a:p>
            <a:endParaRPr lang="fr-FR" sz="1400" b="1" i="1" dirty="0" smtClean="0">
              <a:solidFill>
                <a:srgbClr val="002060"/>
              </a:solidFill>
            </a:endParaRPr>
          </a:p>
          <a:p>
            <a:r>
              <a:rPr lang="fr-FR" sz="1400" b="1" i="1" dirty="0" smtClean="0">
                <a:solidFill>
                  <a:srgbClr val="002060"/>
                </a:solidFill>
              </a:rPr>
              <a:t>Objectif : Permettre </a:t>
            </a:r>
            <a:r>
              <a:rPr lang="fr-FR" sz="1400" b="1" i="1" dirty="0">
                <a:solidFill>
                  <a:srgbClr val="002060"/>
                </a:solidFill>
              </a:rPr>
              <a:t>au stagiaire d’acquérir des connaissances </a:t>
            </a:r>
            <a:endParaRPr lang="fr-FR" sz="1400" b="1" i="1" dirty="0" smtClean="0">
              <a:solidFill>
                <a:srgbClr val="002060"/>
              </a:solidFill>
            </a:endParaRPr>
          </a:p>
          <a:p>
            <a:r>
              <a:rPr lang="fr-FR" sz="1400" b="1" i="1" dirty="0" smtClean="0">
                <a:solidFill>
                  <a:srgbClr val="002060"/>
                </a:solidFill>
              </a:rPr>
              <a:t>et </a:t>
            </a:r>
            <a:r>
              <a:rPr lang="fr-FR" sz="1400" b="1" i="1" dirty="0">
                <a:solidFill>
                  <a:srgbClr val="002060"/>
                </a:solidFill>
              </a:rPr>
              <a:t>d’effectuer les 1ers gestes professionnels  pour accéder à </a:t>
            </a:r>
            <a:endParaRPr lang="fr-FR" sz="1400" b="1" i="1" dirty="0" smtClean="0">
              <a:solidFill>
                <a:srgbClr val="002060"/>
              </a:solidFill>
            </a:endParaRPr>
          </a:p>
          <a:p>
            <a:r>
              <a:rPr lang="fr-FR" sz="1400" b="1" i="1" dirty="0" smtClean="0">
                <a:solidFill>
                  <a:srgbClr val="002060"/>
                </a:solidFill>
              </a:rPr>
              <a:t>une </a:t>
            </a:r>
            <a:r>
              <a:rPr lang="fr-FR" sz="1400" b="1" i="1" dirty="0">
                <a:solidFill>
                  <a:srgbClr val="002060"/>
                </a:solidFill>
              </a:rPr>
              <a:t>formation qualifiante ou à un premier niveau d’emploi</a:t>
            </a:r>
            <a:r>
              <a:rPr lang="fr-FR" b="1" dirty="0">
                <a:solidFill>
                  <a:srgbClr val="002060"/>
                </a:solidFill>
              </a:rPr>
              <a:t>.</a:t>
            </a:r>
          </a:p>
          <a:p>
            <a:endParaRPr lang="fr-FR" dirty="0"/>
          </a:p>
        </p:txBody>
      </p:sp>
      <p:grpSp>
        <p:nvGrpSpPr>
          <p:cNvPr id="10" name="Groupe 9"/>
          <p:cNvGrpSpPr/>
          <p:nvPr/>
        </p:nvGrpSpPr>
        <p:grpSpPr>
          <a:xfrm>
            <a:off x="445388" y="1459653"/>
            <a:ext cx="7520673" cy="5229110"/>
            <a:chOff x="383711" y="1347431"/>
            <a:chExt cx="7520673" cy="5229110"/>
          </a:xfrm>
        </p:grpSpPr>
        <p:sp>
          <p:nvSpPr>
            <p:cNvPr id="4" name="Ellipse 3"/>
            <p:cNvSpPr/>
            <p:nvPr/>
          </p:nvSpPr>
          <p:spPr>
            <a:xfrm>
              <a:off x="383711" y="3068960"/>
              <a:ext cx="1440160" cy="1368152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Parcours métiers 2018</a:t>
              </a:r>
              <a:endParaRPr lang="fr-FR" dirty="0"/>
            </a:p>
          </p:txBody>
        </p:sp>
        <p:sp>
          <p:nvSpPr>
            <p:cNvPr id="6" name="Ellipse 5"/>
            <p:cNvSpPr/>
            <p:nvPr/>
          </p:nvSpPr>
          <p:spPr>
            <a:xfrm>
              <a:off x="5302411" y="3068960"/>
              <a:ext cx="2376264" cy="136815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/>
                <a:t>Organismes de formation : </a:t>
              </a:r>
              <a:r>
                <a:rPr lang="fr-FR" sz="1600" b="1" dirty="0" err="1" smtClean="0"/>
                <a:t>Aftec</a:t>
              </a:r>
              <a:r>
                <a:rPr lang="fr-FR" sz="1600" b="1" dirty="0" smtClean="0"/>
                <a:t>, </a:t>
              </a:r>
              <a:r>
                <a:rPr lang="fr-FR" sz="1600" b="1" dirty="0" err="1" smtClean="0"/>
                <a:t>Eurinfac</a:t>
              </a:r>
              <a:r>
                <a:rPr lang="fr-FR" sz="1600" b="1" dirty="0" smtClean="0"/>
                <a:t>, AFPP, UFCV, Greta, Via Formation</a:t>
              </a:r>
              <a:r>
                <a:rPr lang="fr-FR" sz="1600" dirty="0" smtClean="0"/>
                <a:t> </a:t>
              </a:r>
              <a:endParaRPr lang="fr-FR" sz="1600" b="1" dirty="0"/>
            </a:p>
          </p:txBody>
        </p:sp>
        <p:sp>
          <p:nvSpPr>
            <p:cNvPr id="8" name="Ellipse 7"/>
            <p:cNvSpPr/>
            <p:nvPr/>
          </p:nvSpPr>
          <p:spPr>
            <a:xfrm>
              <a:off x="4015952" y="4612922"/>
              <a:ext cx="3888432" cy="1963619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fr-FR" sz="1600" b="1" dirty="0" smtClean="0"/>
                <a:t>Couverture territoriale </a:t>
              </a:r>
            </a:p>
            <a:p>
              <a:r>
                <a:rPr lang="fr-FR" sz="1600" dirty="0" smtClean="0"/>
                <a:t> Tours/ Loches/Chinon/Amboise</a:t>
              </a:r>
              <a:endParaRPr lang="fr-FR" sz="1600" dirty="0"/>
            </a:p>
          </p:txBody>
        </p:sp>
        <p:sp>
          <p:nvSpPr>
            <p:cNvPr id="9" name="Ellipse 8"/>
            <p:cNvSpPr/>
            <p:nvPr/>
          </p:nvSpPr>
          <p:spPr>
            <a:xfrm>
              <a:off x="4195972" y="1347431"/>
              <a:ext cx="3528392" cy="147732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/>
                <a:t>Secteurs :</a:t>
              </a:r>
              <a:r>
                <a:rPr lang="fr-FR" sz="1600" dirty="0">
                  <a:solidFill>
                    <a:srgbClr val="0070C0"/>
                  </a:solidFill>
                </a:rPr>
                <a:t> Bâtiment- TP, </a:t>
              </a:r>
              <a:r>
                <a:rPr lang="fr-FR" sz="1600" dirty="0" smtClean="0">
                  <a:solidFill>
                    <a:srgbClr val="0070C0"/>
                  </a:solidFill>
                </a:rPr>
                <a:t>Industrie, </a:t>
              </a:r>
              <a:r>
                <a:rPr lang="fr-FR" sz="1600" dirty="0">
                  <a:solidFill>
                    <a:srgbClr val="0070C0"/>
                  </a:solidFill>
                </a:rPr>
                <a:t>hôtellerie restauration, </a:t>
              </a:r>
              <a:r>
                <a:rPr lang="fr-FR" sz="1600" dirty="0" smtClean="0">
                  <a:solidFill>
                    <a:srgbClr val="0070C0"/>
                  </a:solidFill>
                </a:rPr>
                <a:t>tertiaire, commerce </a:t>
              </a:r>
              <a:r>
                <a:rPr lang="fr-FR" sz="1600" dirty="0">
                  <a:solidFill>
                    <a:srgbClr val="0070C0"/>
                  </a:solidFill>
                </a:rPr>
                <a:t>informatique et numérique</a:t>
              </a:r>
              <a:r>
                <a:rPr lang="fr-FR" sz="1600" b="1" dirty="0" smtClean="0"/>
                <a:t> </a:t>
              </a:r>
              <a:r>
                <a:rPr lang="fr-FR" sz="1600" dirty="0" smtClean="0"/>
                <a:t> </a:t>
              </a:r>
              <a:endParaRPr lang="fr-FR" sz="1600" dirty="0"/>
            </a:p>
          </p:txBody>
        </p:sp>
      </p:grpSp>
      <p:sp>
        <p:nvSpPr>
          <p:cNvPr id="11" name="Ellipse 10"/>
          <p:cNvSpPr/>
          <p:nvPr/>
        </p:nvSpPr>
        <p:spPr>
          <a:xfrm>
            <a:off x="1885548" y="3181182"/>
            <a:ext cx="2376264" cy="136815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Acquérir les 1ers gestes professionnels</a:t>
            </a:r>
          </a:p>
          <a:p>
            <a:pPr algn="ctr"/>
            <a:r>
              <a:rPr lang="fr-FR" sz="1600" b="1" dirty="0" smtClean="0"/>
              <a:t>438 places</a:t>
            </a:r>
            <a:endParaRPr lang="fr-FR" sz="1600" b="1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40" r="48399"/>
          <a:stretch/>
        </p:blipFill>
        <p:spPr bwMode="auto">
          <a:xfrm>
            <a:off x="5652120" y="-14064"/>
            <a:ext cx="3312368" cy="1096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136350" y="1589772"/>
            <a:ext cx="6734205" cy="5007580"/>
            <a:chOff x="416270" y="1397972"/>
            <a:chExt cx="6734205" cy="5007580"/>
          </a:xfrm>
        </p:grpSpPr>
        <p:sp>
          <p:nvSpPr>
            <p:cNvPr id="4" name="Ellipse 3"/>
            <p:cNvSpPr/>
            <p:nvPr/>
          </p:nvSpPr>
          <p:spPr>
            <a:xfrm>
              <a:off x="416270" y="3173411"/>
              <a:ext cx="1440160" cy="1368152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Parcours métiers 2018</a:t>
              </a:r>
              <a:endParaRPr lang="fr-FR" dirty="0"/>
            </a:p>
          </p:txBody>
        </p:sp>
        <p:sp>
          <p:nvSpPr>
            <p:cNvPr id="6" name="Ellipse 5"/>
            <p:cNvSpPr/>
            <p:nvPr/>
          </p:nvSpPr>
          <p:spPr>
            <a:xfrm>
              <a:off x="4774211" y="3154772"/>
              <a:ext cx="2376264" cy="136815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/>
                <a:t>Organismes de formation : </a:t>
              </a:r>
              <a:r>
                <a:rPr lang="fr-FR" sz="1600" dirty="0" smtClean="0">
                  <a:solidFill>
                    <a:schemeClr val="tx1"/>
                  </a:solidFill>
                </a:rPr>
                <a:t>CMA 37</a:t>
              </a: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Ellipse 7"/>
            <p:cNvSpPr/>
            <p:nvPr/>
          </p:nvSpPr>
          <p:spPr>
            <a:xfrm>
              <a:off x="1648986" y="4702581"/>
              <a:ext cx="3888432" cy="1702971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fr-FR" sz="1600" b="1" dirty="0" smtClean="0"/>
                <a:t>Couverture territoriale </a:t>
              </a:r>
            </a:p>
            <a:p>
              <a:r>
                <a:rPr lang="fr-FR" sz="1600" dirty="0" smtClean="0">
                  <a:solidFill>
                    <a:schemeClr val="tx1"/>
                  </a:solidFill>
                </a:rPr>
                <a:t>TOURS, LOCHES, CHINON</a:t>
              </a:r>
            </a:p>
          </p:txBody>
        </p:sp>
        <p:sp>
          <p:nvSpPr>
            <p:cNvPr id="12" name="Ellipse 11"/>
            <p:cNvSpPr/>
            <p:nvPr/>
          </p:nvSpPr>
          <p:spPr>
            <a:xfrm>
              <a:off x="3419872" y="1397972"/>
              <a:ext cx="3528392" cy="147732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/>
                <a:t>Secteurs :  </a:t>
              </a:r>
              <a:r>
                <a:rPr lang="fr-FR" sz="1600" dirty="0" smtClean="0"/>
                <a:t>multi secteurs et concerne autant de secteurs fléchés par les projets professionnels des stagiaires</a:t>
              </a:r>
              <a:endParaRPr lang="fr-FR" sz="1600" dirty="0"/>
            </a:p>
          </p:txBody>
        </p:sp>
        <p:sp>
          <p:nvSpPr>
            <p:cNvPr id="13" name="Ellipse 12"/>
            <p:cNvSpPr/>
            <p:nvPr/>
          </p:nvSpPr>
          <p:spPr>
            <a:xfrm>
              <a:off x="1885548" y="3181182"/>
              <a:ext cx="2376264" cy="1368152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/>
                <a:t>Créer/reprendre une entreprise</a:t>
              </a:r>
            </a:p>
            <a:p>
              <a:pPr algn="ctr"/>
              <a:r>
                <a:rPr lang="fr-FR" sz="1600" b="1" dirty="0" smtClean="0">
                  <a:solidFill>
                    <a:srgbClr val="FF0000"/>
                  </a:solidFill>
                </a:rPr>
                <a:t>90</a:t>
              </a:r>
              <a:r>
                <a:rPr lang="fr-FR" sz="1600" b="1" dirty="0" smtClean="0"/>
                <a:t> places</a:t>
              </a:r>
              <a:endParaRPr lang="fr-FR" sz="1600" b="1" dirty="0"/>
            </a:p>
          </p:txBody>
        </p:sp>
      </p:grpSp>
      <p:sp>
        <p:nvSpPr>
          <p:cNvPr id="9" name="ZoneTexte 8"/>
          <p:cNvSpPr txBox="1"/>
          <p:nvPr/>
        </p:nvSpPr>
        <p:spPr>
          <a:xfrm>
            <a:off x="238141" y="188640"/>
            <a:ext cx="815028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SE PREPARER A CRÉER OU </a:t>
            </a:r>
          </a:p>
          <a:p>
            <a:r>
              <a:rPr lang="fr-FR" b="1" dirty="0" smtClean="0"/>
              <a:t>REPRENDRE UNE ENTREPRISE</a:t>
            </a:r>
          </a:p>
          <a:p>
            <a:endParaRPr lang="fr-FR" b="1" dirty="0" smtClean="0">
              <a:solidFill>
                <a:srgbClr val="002060"/>
              </a:solidFill>
            </a:endParaRPr>
          </a:p>
          <a:p>
            <a:r>
              <a:rPr lang="fr-FR" sz="1400" b="1" i="1" dirty="0">
                <a:solidFill>
                  <a:srgbClr val="002060"/>
                </a:solidFill>
              </a:rPr>
              <a:t>Objectif : Permettre au stagiaire de valider son projet </a:t>
            </a:r>
            <a:endParaRPr lang="fr-FR" sz="1400" b="1" i="1" dirty="0" smtClean="0">
              <a:solidFill>
                <a:srgbClr val="002060"/>
              </a:solidFill>
            </a:endParaRPr>
          </a:p>
          <a:p>
            <a:r>
              <a:rPr lang="fr-FR" sz="1400" b="1" i="1" dirty="0" smtClean="0">
                <a:solidFill>
                  <a:srgbClr val="002060"/>
                </a:solidFill>
              </a:rPr>
              <a:t>de </a:t>
            </a:r>
            <a:r>
              <a:rPr lang="fr-FR" sz="1400" b="1" i="1" dirty="0">
                <a:solidFill>
                  <a:srgbClr val="002060"/>
                </a:solidFill>
              </a:rPr>
              <a:t>création ou reprise d’entreprise, quel que soit le secteur d’activité, </a:t>
            </a:r>
            <a:endParaRPr lang="fr-FR" sz="1400" b="1" i="1" dirty="0" smtClean="0">
              <a:solidFill>
                <a:srgbClr val="002060"/>
              </a:solidFill>
            </a:endParaRPr>
          </a:p>
          <a:p>
            <a:r>
              <a:rPr lang="fr-FR" sz="1400" b="1" i="1" dirty="0" smtClean="0">
                <a:solidFill>
                  <a:srgbClr val="002060"/>
                </a:solidFill>
              </a:rPr>
              <a:t>en </a:t>
            </a:r>
            <a:r>
              <a:rPr lang="fr-FR" sz="1400" b="1" i="1" dirty="0">
                <a:solidFill>
                  <a:srgbClr val="002060"/>
                </a:solidFill>
              </a:rPr>
              <a:t>vue d’une installation durable</a:t>
            </a:r>
            <a:r>
              <a:rPr lang="fr-FR" b="1" dirty="0">
                <a:solidFill>
                  <a:srgbClr val="002060"/>
                </a:solidFill>
              </a:rPr>
              <a:t>. </a:t>
            </a:r>
            <a:endParaRPr lang="fr-FR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53" r="23803"/>
          <a:stretch/>
        </p:blipFill>
        <p:spPr bwMode="auto">
          <a:xfrm>
            <a:off x="4139952" y="36086"/>
            <a:ext cx="4596207" cy="96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857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296759" y="1810341"/>
            <a:ext cx="8091664" cy="5032867"/>
            <a:chOff x="296759" y="1810341"/>
            <a:chExt cx="8091664" cy="5032867"/>
          </a:xfrm>
        </p:grpSpPr>
        <p:sp>
          <p:nvSpPr>
            <p:cNvPr id="4" name="Ellipse 3"/>
            <p:cNvSpPr/>
            <p:nvPr/>
          </p:nvSpPr>
          <p:spPr>
            <a:xfrm>
              <a:off x="445388" y="3181182"/>
              <a:ext cx="1440160" cy="1368152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Parcours métiers 2018</a:t>
              </a:r>
              <a:endParaRPr lang="fr-FR" dirty="0"/>
            </a:p>
          </p:txBody>
        </p:sp>
        <p:sp>
          <p:nvSpPr>
            <p:cNvPr id="6" name="Ellipse 5"/>
            <p:cNvSpPr/>
            <p:nvPr/>
          </p:nvSpPr>
          <p:spPr>
            <a:xfrm>
              <a:off x="5220072" y="3181182"/>
              <a:ext cx="3168351" cy="1471954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/>
                <a:t>Organismes de formation : AFPA, GRETA, IMT, VIA FORMATION, AFPP, IFRAC, AFTEC</a:t>
              </a:r>
              <a:r>
                <a:rPr lang="fr-FR" sz="1400" dirty="0" smtClean="0">
                  <a:solidFill>
                    <a:srgbClr val="FF0000"/>
                  </a:solidFill>
                </a:rPr>
                <a:t> </a:t>
              </a:r>
              <a:endParaRPr lang="fr-FR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8" name="Ellipse 7"/>
            <p:cNvSpPr/>
            <p:nvPr/>
          </p:nvSpPr>
          <p:spPr>
            <a:xfrm>
              <a:off x="296759" y="4879589"/>
              <a:ext cx="3888432" cy="196361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fr-FR" sz="1600" b="1" dirty="0" smtClean="0"/>
                <a:t>Couverture territoriale </a:t>
              </a:r>
            </a:p>
            <a:p>
              <a:r>
                <a:rPr lang="fr-FR" sz="1600" dirty="0" smtClean="0">
                  <a:solidFill>
                    <a:srgbClr val="FF0000"/>
                  </a:solidFill>
                </a:rPr>
                <a:t>XXX</a:t>
              </a:r>
            </a:p>
          </p:txBody>
        </p:sp>
        <p:sp>
          <p:nvSpPr>
            <p:cNvPr id="12" name="Ellipse 11"/>
            <p:cNvSpPr/>
            <p:nvPr/>
          </p:nvSpPr>
          <p:spPr>
            <a:xfrm>
              <a:off x="1885548" y="1844824"/>
              <a:ext cx="6286852" cy="1224136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/>
                <a:t>Secteurs :  </a:t>
              </a:r>
              <a:r>
                <a:rPr lang="fr-FR" sz="1600" dirty="0" smtClean="0">
                  <a:solidFill>
                    <a:srgbClr val="FF0000"/>
                  </a:solidFill>
                </a:rPr>
                <a:t>XXX</a:t>
              </a:r>
              <a:endParaRPr lang="fr-FR" sz="1600" dirty="0">
                <a:solidFill>
                  <a:srgbClr val="FF0000"/>
                </a:solidFill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373380" y="4845106"/>
              <a:ext cx="3888432" cy="1963619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fr-FR" sz="1600" b="1" dirty="0" smtClean="0"/>
                <a:t>Couverture territoriale </a:t>
              </a:r>
            </a:p>
            <a:p>
              <a:r>
                <a:rPr lang="fr-FR" sz="1600" dirty="0" smtClean="0">
                  <a:solidFill>
                    <a:schemeClr val="tx1"/>
                  </a:solidFill>
                </a:rPr>
                <a:t>TOURS,CHINON,LOCHES,AMBOISE</a:t>
              </a:r>
            </a:p>
          </p:txBody>
        </p:sp>
        <p:sp>
          <p:nvSpPr>
            <p:cNvPr id="18" name="Ellipse 17"/>
            <p:cNvSpPr/>
            <p:nvPr/>
          </p:nvSpPr>
          <p:spPr>
            <a:xfrm>
              <a:off x="1962169" y="1810341"/>
              <a:ext cx="6286852" cy="122413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/>
                <a:t>Secteurs : </a:t>
              </a:r>
              <a:r>
                <a:rPr lang="fr-FR" sz="1600" dirty="0">
                  <a:solidFill>
                    <a:srgbClr val="0070C0"/>
                  </a:solidFill>
                </a:rPr>
                <a:t>Agriculture, BTP, Industrie, commerce-vente, sanitaire et social, hôtellerie restauration métiers de bouche, tourisme-loisirs-</a:t>
              </a:r>
              <a:r>
                <a:rPr lang="fr-FR" sz="1600" dirty="0" smtClean="0">
                  <a:solidFill>
                    <a:srgbClr val="0070C0"/>
                  </a:solidFill>
                </a:rPr>
                <a:t>, commerce, </a:t>
              </a:r>
              <a:r>
                <a:rPr lang="fr-FR" sz="1600" dirty="0">
                  <a:solidFill>
                    <a:srgbClr val="0070C0"/>
                  </a:solidFill>
                </a:rPr>
                <a:t>nettoyage, production artistique, sécurité</a:t>
              </a:r>
              <a:r>
                <a:rPr lang="fr-FR" sz="1600" b="1" dirty="0" smtClean="0"/>
                <a:t> </a:t>
              </a:r>
              <a:r>
                <a:rPr lang="fr-FR" sz="1600" dirty="0" smtClean="0">
                  <a:solidFill>
                    <a:srgbClr val="FF0000"/>
                  </a:solidFill>
                </a:rPr>
                <a:t> </a:t>
              </a:r>
              <a:endParaRPr lang="fr-FR" sz="1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Ellipse 10"/>
          <p:cNvSpPr/>
          <p:nvPr/>
        </p:nvSpPr>
        <p:spPr>
          <a:xfrm>
            <a:off x="1885548" y="3233083"/>
            <a:ext cx="2376264" cy="136815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Se former</a:t>
            </a:r>
          </a:p>
          <a:p>
            <a:pPr algn="ctr"/>
            <a:r>
              <a:rPr lang="fr-FR" sz="1600" b="1" dirty="0" smtClean="0">
                <a:solidFill>
                  <a:srgbClr val="FF0000"/>
                </a:solidFill>
              </a:rPr>
              <a:t>1388  </a:t>
            </a:r>
            <a:r>
              <a:rPr lang="fr-FR" sz="1600" b="1" dirty="0" smtClean="0"/>
              <a:t>places </a:t>
            </a:r>
            <a:endParaRPr lang="fr-FR" sz="16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238141" y="188640"/>
            <a:ext cx="815028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/>
              <a:t>SE FORMER AU METIER DE </a:t>
            </a:r>
          </a:p>
          <a:p>
            <a:endParaRPr lang="fr-FR" sz="1400" b="1" i="1" dirty="0" smtClean="0">
              <a:solidFill>
                <a:srgbClr val="002060"/>
              </a:solidFill>
            </a:endParaRPr>
          </a:p>
          <a:p>
            <a:r>
              <a:rPr lang="fr-FR" sz="1400" b="1" i="1" dirty="0" smtClean="0">
                <a:solidFill>
                  <a:srgbClr val="002060"/>
                </a:solidFill>
              </a:rPr>
              <a:t>Objectifs : </a:t>
            </a:r>
            <a:r>
              <a:rPr lang="fr-FR" sz="1400" b="1" i="1" dirty="0">
                <a:solidFill>
                  <a:srgbClr val="002060"/>
                </a:solidFill>
              </a:rPr>
              <a:t>Permettre au stagiaire de </a:t>
            </a:r>
            <a:r>
              <a:rPr lang="fr-FR" sz="1400" b="1" i="1" dirty="0" smtClean="0">
                <a:solidFill>
                  <a:srgbClr val="002060"/>
                </a:solidFill>
              </a:rPr>
              <a:t>:</a:t>
            </a:r>
            <a:endParaRPr lang="fr-FR" sz="1400" b="1" i="1" dirty="0">
              <a:solidFill>
                <a:srgbClr val="002060"/>
              </a:solidFill>
            </a:endParaRPr>
          </a:p>
          <a:p>
            <a:r>
              <a:rPr lang="fr-FR" sz="1400" b="1" i="1" dirty="0">
                <a:solidFill>
                  <a:srgbClr val="002060"/>
                </a:solidFill>
              </a:rPr>
              <a:t>-</a:t>
            </a:r>
            <a:r>
              <a:rPr lang="fr-FR" sz="1400" b="1" i="1" dirty="0" smtClean="0">
                <a:solidFill>
                  <a:srgbClr val="002060"/>
                </a:solidFill>
              </a:rPr>
              <a:t>Acquérir </a:t>
            </a:r>
            <a:r>
              <a:rPr lang="fr-FR" sz="1400" b="1" i="1" dirty="0">
                <a:solidFill>
                  <a:srgbClr val="002060"/>
                </a:solidFill>
              </a:rPr>
              <a:t>les compétences nécessaires à l'exercice d'un métier.</a:t>
            </a:r>
          </a:p>
          <a:p>
            <a:r>
              <a:rPr lang="fr-FR" sz="1400" b="1" i="1" dirty="0" smtClean="0">
                <a:solidFill>
                  <a:srgbClr val="002060"/>
                </a:solidFill>
              </a:rPr>
              <a:t>-Obtenir </a:t>
            </a:r>
            <a:r>
              <a:rPr lang="fr-FR" sz="1400" b="1" i="1" dirty="0">
                <a:solidFill>
                  <a:srgbClr val="002060"/>
                </a:solidFill>
              </a:rPr>
              <a:t>une qualification ou une certification (diplôme, titre homologué ou certificat de qualification délivré par une branche professionnelle) indispensable pour exercer le métier visé.</a:t>
            </a:r>
          </a:p>
          <a:p>
            <a:endParaRPr lang="fr-FR" sz="1600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54"/>
          <a:stretch/>
        </p:blipFill>
        <p:spPr bwMode="auto">
          <a:xfrm>
            <a:off x="3898032" y="0"/>
            <a:ext cx="5256584" cy="820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856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260647"/>
            <a:ext cx="9612560" cy="452431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2060"/>
                </a:solidFill>
              </a:rPr>
              <a:t>Exemples de formation qualifiante niveau V de domaines </a:t>
            </a:r>
          </a:p>
          <a:p>
            <a:pPr algn="ctr"/>
            <a:r>
              <a:rPr lang="fr-FR" sz="2400" b="1" dirty="0" smtClean="0">
                <a:solidFill>
                  <a:srgbClr val="002060"/>
                </a:solidFill>
              </a:rPr>
              <a:t>professionnels différents : </a:t>
            </a:r>
          </a:p>
          <a:p>
            <a:endParaRPr lang="fr-FR" sz="2400" b="1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CAP Installateur thermique et sanitaire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CAP Employé de vente spécialisé (produits alimentaires ou produits courants)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CAP Cuisine – Restaurant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</a:rPr>
              <a:t>TP Maçon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TP Assistant de vie aux familles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TP Conducteur de marchandises sur tous véhicules, porteur.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TP Préparateur de commandes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CQP Opérateur sur commandes numériques</a:t>
            </a:r>
            <a:endParaRPr lang="fr-FR" sz="2400" dirty="0">
              <a:solidFill>
                <a:srgbClr val="002060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9" t="28457" r="2537" b="7264"/>
          <a:stretch/>
        </p:blipFill>
        <p:spPr>
          <a:xfrm>
            <a:off x="5148395" y="4653136"/>
            <a:ext cx="3999151" cy="2066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51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36" y="1196752"/>
            <a:ext cx="786905" cy="108012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196752"/>
            <a:ext cx="1562467" cy="1224137"/>
          </a:xfrm>
          <a:prstGeom prst="rect">
            <a:avLst/>
          </a:prstGeom>
        </p:spPr>
      </p:pic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200" b="1" dirty="0" smtClean="0">
                <a:solidFill>
                  <a:srgbClr val="002060"/>
                </a:solidFill>
              </a:rPr>
              <a:t>Des parcours de formation qui se concentrent sur les 1ers niveaux de qualification et se veulent individualisés</a:t>
            </a:r>
            <a:endParaRPr lang="fr-FR" sz="3200" b="1" dirty="0">
              <a:solidFill>
                <a:srgbClr val="00206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4539" y="2708920"/>
            <a:ext cx="454746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Formation qualifiante</a:t>
            </a:r>
          </a:p>
          <a:p>
            <a:endParaRPr lang="fr-FR" b="1" dirty="0" smtClean="0"/>
          </a:p>
          <a:p>
            <a:pPr marL="285750" indent="-285750">
              <a:buFont typeface="Wingdings"/>
              <a:buChar char="Ø"/>
            </a:pPr>
            <a:r>
              <a:rPr lang="fr-FR" b="1" dirty="0" smtClean="0">
                <a:solidFill>
                  <a:srgbClr val="002060"/>
                </a:solidFill>
              </a:rPr>
              <a:t>CAP </a:t>
            </a:r>
            <a:r>
              <a:rPr lang="fr-FR" dirty="0" smtClean="0">
                <a:solidFill>
                  <a:srgbClr val="002060"/>
                </a:solidFill>
              </a:rPr>
              <a:t> (Certificat d’aptitudes professionnelles), diplômes Education nationale</a:t>
            </a:r>
          </a:p>
          <a:p>
            <a:pPr marL="285750" indent="-285750">
              <a:buFont typeface="Wingdings"/>
              <a:buChar char="Ø"/>
            </a:pPr>
            <a:r>
              <a:rPr lang="fr-FR" b="1" dirty="0" smtClean="0">
                <a:solidFill>
                  <a:srgbClr val="002060"/>
                </a:solidFill>
              </a:rPr>
              <a:t>TP </a:t>
            </a:r>
            <a:r>
              <a:rPr lang="fr-FR" dirty="0" smtClean="0">
                <a:solidFill>
                  <a:srgbClr val="002060"/>
                </a:solidFill>
              </a:rPr>
              <a:t>(Titre professionnel), reconnu par le Ministère du travail</a:t>
            </a:r>
          </a:p>
          <a:p>
            <a:pPr marL="285750" indent="-285750">
              <a:buFont typeface="Wingdings"/>
              <a:buChar char="Ø"/>
            </a:pPr>
            <a:r>
              <a:rPr lang="fr-FR" b="1" dirty="0" smtClean="0">
                <a:solidFill>
                  <a:srgbClr val="002060"/>
                </a:solidFill>
              </a:rPr>
              <a:t>CQP </a:t>
            </a:r>
            <a:r>
              <a:rPr lang="fr-FR" dirty="0" smtClean="0">
                <a:solidFill>
                  <a:srgbClr val="002060"/>
                </a:solidFill>
              </a:rPr>
              <a:t>(Certificat de Qualification Professionnelle), reconnu par la branche professionnelle</a:t>
            </a:r>
          </a:p>
          <a:p>
            <a:endParaRPr lang="fr-FR" dirty="0" smtClean="0">
              <a:solidFill>
                <a:srgbClr val="002060"/>
              </a:solidFill>
            </a:endParaRPr>
          </a:p>
          <a:p>
            <a:r>
              <a:rPr lang="fr-FR" b="1" dirty="0" smtClean="0">
                <a:solidFill>
                  <a:srgbClr val="002060"/>
                </a:solidFill>
              </a:rPr>
              <a:t>Durée moyenne des formations</a:t>
            </a:r>
            <a:r>
              <a:rPr lang="fr-FR" dirty="0" smtClean="0">
                <a:solidFill>
                  <a:srgbClr val="002060"/>
                </a:solidFill>
              </a:rPr>
              <a:t> : 3 à 12 mois selon les domaines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4355976" y="2708920"/>
            <a:ext cx="478802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Formations individualisées/ </a:t>
            </a:r>
            <a:r>
              <a:rPr lang="fr-FR" sz="2000" b="1" dirty="0" err="1" smtClean="0"/>
              <a:t>modularisées</a:t>
            </a:r>
            <a:endParaRPr lang="fr-FR" sz="2000" b="1" dirty="0" smtClean="0"/>
          </a:p>
          <a:p>
            <a:endParaRPr lang="fr-FR" sz="2000" b="1" dirty="0" smtClean="0"/>
          </a:p>
          <a:p>
            <a:pPr marL="285750" indent="-285750">
              <a:buFont typeface="Wingdings"/>
              <a:buChar char="Ø"/>
            </a:pPr>
            <a:r>
              <a:rPr lang="fr-FR" dirty="0" smtClean="0">
                <a:solidFill>
                  <a:srgbClr val="002060"/>
                </a:solidFill>
              </a:rPr>
              <a:t>Délivrer la </a:t>
            </a:r>
            <a:r>
              <a:rPr lang="fr-FR" b="1" dirty="0" smtClean="0">
                <a:solidFill>
                  <a:srgbClr val="002060"/>
                </a:solidFill>
              </a:rPr>
              <a:t>juste formation </a:t>
            </a:r>
            <a:r>
              <a:rPr lang="fr-FR" dirty="0" smtClean="0">
                <a:solidFill>
                  <a:srgbClr val="002060"/>
                </a:solidFill>
              </a:rPr>
              <a:t>= adaptée aux besoins/projets </a:t>
            </a:r>
          </a:p>
          <a:p>
            <a:pPr marL="285750" indent="-285750">
              <a:buFont typeface="Wingdings"/>
              <a:buChar char="Ø"/>
            </a:pPr>
            <a:r>
              <a:rPr lang="fr-FR" b="1" dirty="0" smtClean="0">
                <a:solidFill>
                  <a:srgbClr val="002060"/>
                </a:solidFill>
              </a:rPr>
              <a:t>Renforcement</a:t>
            </a:r>
            <a:r>
              <a:rPr lang="fr-FR" dirty="0" smtClean="0">
                <a:solidFill>
                  <a:srgbClr val="002060"/>
                </a:solidFill>
              </a:rPr>
              <a:t> et/ou </a:t>
            </a:r>
            <a:r>
              <a:rPr lang="fr-FR" b="1" dirty="0" smtClean="0">
                <a:solidFill>
                  <a:srgbClr val="002060"/>
                </a:solidFill>
              </a:rPr>
              <a:t>allègement</a:t>
            </a:r>
            <a:r>
              <a:rPr lang="fr-FR" dirty="0" smtClean="0">
                <a:solidFill>
                  <a:srgbClr val="002060"/>
                </a:solidFill>
              </a:rPr>
              <a:t> de parcours en conséquence</a:t>
            </a:r>
          </a:p>
          <a:p>
            <a:pPr marL="285750" indent="-285750">
              <a:buFont typeface="Wingdings"/>
              <a:buChar char="Ø"/>
            </a:pPr>
            <a:r>
              <a:rPr lang="fr-FR" dirty="0" smtClean="0">
                <a:solidFill>
                  <a:srgbClr val="002060"/>
                </a:solidFill>
              </a:rPr>
              <a:t>Parcours </a:t>
            </a:r>
            <a:r>
              <a:rPr lang="fr-FR" b="1" dirty="0" smtClean="0">
                <a:solidFill>
                  <a:srgbClr val="002060"/>
                </a:solidFill>
              </a:rPr>
              <a:t>continus/discontinus</a:t>
            </a:r>
          </a:p>
          <a:p>
            <a:pPr marL="285750" indent="-285750">
              <a:buFont typeface="Wingdings"/>
              <a:buChar char="Ø"/>
            </a:pPr>
            <a:r>
              <a:rPr lang="fr-FR" b="1" dirty="0" smtClean="0">
                <a:solidFill>
                  <a:srgbClr val="002060"/>
                </a:solidFill>
              </a:rPr>
              <a:t>Notion de parcours </a:t>
            </a:r>
          </a:p>
        </p:txBody>
      </p:sp>
    </p:spTree>
    <p:extLst>
      <p:ext uri="{BB962C8B-B14F-4D97-AF65-F5344CB8AC3E}">
        <p14:creationId xmlns:p14="http://schemas.microsoft.com/office/powerpoint/2010/main" val="325754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862" y="60103"/>
            <a:ext cx="1475657" cy="1203045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4918" y="22831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PRF : </a:t>
            </a:r>
            <a:br>
              <a:rPr lang="fr-FR" b="1" dirty="0" smtClean="0">
                <a:solidFill>
                  <a:srgbClr val="002060"/>
                </a:solidFill>
              </a:rPr>
            </a:br>
            <a:r>
              <a:rPr lang="fr-FR" b="1" dirty="0" smtClean="0">
                <a:solidFill>
                  <a:srgbClr val="002060"/>
                </a:solidFill>
              </a:rPr>
              <a:t>Focus sur les </a:t>
            </a:r>
            <a:r>
              <a:rPr lang="fr-FR" b="1" dirty="0" smtClean="0">
                <a:solidFill>
                  <a:srgbClr val="990033"/>
                </a:solidFill>
              </a:rPr>
              <a:t>Visas Libres Savoirs</a:t>
            </a:r>
            <a:endParaRPr lang="fr-FR" b="1" dirty="0">
              <a:solidFill>
                <a:srgbClr val="990033"/>
              </a:solidFill>
            </a:endParaRPr>
          </a:p>
        </p:txBody>
      </p:sp>
      <p:sp>
        <p:nvSpPr>
          <p:cNvPr id="8" name="Espace réservé du contenu 1"/>
          <p:cNvSpPr txBox="1">
            <a:spLocks/>
          </p:cNvSpPr>
          <p:nvPr/>
        </p:nvSpPr>
        <p:spPr>
          <a:xfrm>
            <a:off x="0" y="1431940"/>
            <a:ext cx="9036496" cy="5237420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fr-FR" sz="1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ndar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fr-FR" sz="1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BUTS</a:t>
            </a: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: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Tx/>
              <a:buChar char="-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Retour et maintien dans l’emploi et la mise à jour de ses propres connaissances et compétences essentielles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Tx/>
              <a:buChar char="-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Accès aux compétences, connaissances et savoirs fondamentaux permettant une meilleure autonomie (y compris avec la formation à distance -FOAD)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Tx/>
              <a:buChar char="-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Acquisition des compétences essentielles dans le processus d’inclusion professionnelle et sociale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Tx/>
              <a:buChar char="-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Une consolidation/pérennisation d’un projet professionnel et/ou d’une orientation durable par la certification et/ou qualification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fr-FR" sz="1600" b="1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lang="fr-FR" sz="1600" b="1" dirty="0">
              <a:solidFill>
                <a:srgbClr val="073E87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fr-FR" sz="1600" b="1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lang="fr-FR" sz="1600" b="1" dirty="0">
              <a:solidFill>
                <a:srgbClr val="073E87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fr-FR" sz="1600" b="1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lang="fr-FR" sz="1600" b="1" dirty="0">
              <a:solidFill>
                <a:srgbClr val="073E87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fr-FR" sz="1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Public Cible 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Tous publics 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et prioritairement aux publics inscrits en tant que </a:t>
            </a: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demandeurs d’emploi : </a:t>
            </a:r>
          </a:p>
          <a:p>
            <a:pPr marL="576263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Wingdings"/>
              <a:buChar char="Ø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âgés de </a:t>
            </a: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plus de 16 ans 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et </a:t>
            </a: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sortis du système scolaire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.</a:t>
            </a:r>
          </a:p>
          <a:p>
            <a:pPr marL="576263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Wingdings"/>
              <a:buChar char="Ø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En situation d</a:t>
            </a: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’illettrisme 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(degré 1 et 2)</a:t>
            </a:r>
          </a:p>
          <a:p>
            <a:pPr marL="301943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</a:endParaRPr>
          </a:p>
          <a:p>
            <a:pPr marL="301943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fr-FR" sz="1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Avantages majeurs 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: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Tx/>
              <a:buChar char="-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Remise à niveau à hauteur des besoins de chacun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Tx/>
              <a:buChar char="-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Courte durée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Tx/>
              <a:buChar char="-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Articulé avec les Parcours</a:t>
            </a:r>
            <a:r>
              <a:rPr kumimoji="0" lang="fr-FR" sz="1600" b="0" i="0" u="none" strike="noStrike" kern="1200" cap="none" spc="0" normalizeH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 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Métiers et le Socle CLEA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Tx/>
              <a:buChar char="-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Possibilité de FOAD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Tx/>
              <a:buChar char="-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</a:rPr>
              <a:t>Gratuité pour les apprenants (mais n’ouvrant pas droit à une rémunération)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Tx/>
              <a:buChar char="-"/>
              <a:tabLst/>
              <a:defRPr/>
            </a:pP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fr-FR" sz="1600" b="1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fr-FR" sz="1600" b="1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52489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107504" y="5780979"/>
            <a:ext cx="2709588" cy="975695"/>
            <a:chOff x="107504" y="5780979"/>
            <a:chExt cx="2709588" cy="975695"/>
          </a:xfrm>
        </p:grpSpPr>
        <p:pic>
          <p:nvPicPr>
            <p:cNvPr id="11" name="Image 10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07504" y="5780979"/>
              <a:ext cx="1008112" cy="975695"/>
            </a:xfrm>
            <a:prstGeom prst="rect">
              <a:avLst/>
            </a:prstGeom>
          </p:spPr>
        </p:pic>
        <p:sp>
          <p:nvSpPr>
            <p:cNvPr id="12" name="Bulle ronde 11"/>
            <p:cNvSpPr/>
            <p:nvPr/>
          </p:nvSpPr>
          <p:spPr>
            <a:xfrm>
              <a:off x="1304925" y="5949279"/>
              <a:ext cx="1512167" cy="756023"/>
            </a:xfrm>
            <a:prstGeom prst="wedgeEllipseCallout">
              <a:avLst>
                <a:gd name="adj1" fmla="val -97794"/>
                <a:gd name="adj2" fmla="val 33403"/>
              </a:avLst>
            </a:prstGeom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b="1" i="1" dirty="0" smtClean="0"/>
                <a:t>Descriptif dans vos dossiers</a:t>
              </a:r>
              <a:endParaRPr lang="fr-FR" sz="1400" b="1" i="1" dirty="0"/>
            </a:p>
          </p:txBody>
        </p:sp>
      </p:grpSp>
      <p:pic>
        <p:nvPicPr>
          <p:cNvPr id="9" name="Image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0602">
            <a:off x="8121363" y="5613870"/>
            <a:ext cx="960357" cy="960357"/>
          </a:xfrm>
          <a:prstGeom prst="rect">
            <a:avLst/>
          </a:prstGeom>
        </p:spPr>
      </p:pic>
      <p:sp>
        <p:nvSpPr>
          <p:cNvPr id="4" name="Espace réservé du contenu 1"/>
          <p:cNvSpPr txBox="1">
            <a:spLocks/>
          </p:cNvSpPr>
          <p:nvPr/>
        </p:nvSpPr>
        <p:spPr>
          <a:xfrm>
            <a:off x="323528" y="1367224"/>
            <a:ext cx="8820472" cy="4968552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77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fr-FR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5 types de Visas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(</a:t>
            </a:r>
            <a:r>
              <a:rPr kumimoji="0" lang="fr-F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cf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fiches descriptives)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fr-F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Visa 3 en 1 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: durée moyenne de 80h</a:t>
            </a:r>
          </a:p>
          <a:p>
            <a:pPr marL="576263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Français, Maths et </a:t>
            </a:r>
            <a:r>
              <a:rPr kumimoji="0" lang="fr-F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SciencesHumaines</a:t>
            </a: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301943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fr-FR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Visa pro numérique</a:t>
            </a: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: 40h</a:t>
            </a:r>
          </a:p>
          <a:p>
            <a:pPr marL="576263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Usages pratiques du numérique dans une démarche d’insertion professionnelle</a:t>
            </a:r>
          </a:p>
          <a:p>
            <a:pPr marL="301943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fr-FR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Visa Eco Citoyen 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: 30h </a:t>
            </a:r>
          </a:p>
          <a:p>
            <a:pPr marL="576263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Respect des règles hygiène, environnement, sécurité dans les actes de la vie sociale et professionnelle</a:t>
            </a:r>
          </a:p>
          <a:p>
            <a:pPr marL="576263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Possibilité SST et PSC1</a:t>
            </a:r>
          </a:p>
          <a:p>
            <a:pPr marL="576263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fr-FR" sz="1600" dirty="0">
              <a:solidFill>
                <a:srgbClr val="073E87"/>
              </a:solidFill>
              <a:latin typeface="Candara"/>
            </a:endParaRPr>
          </a:p>
          <a:p>
            <a:pPr marL="576263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576263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fr-FR" sz="1600" dirty="0">
              <a:solidFill>
                <a:srgbClr val="073E87"/>
              </a:solidFill>
              <a:latin typeface="Candara"/>
            </a:endParaRPr>
          </a:p>
          <a:p>
            <a:pPr marL="301943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endParaRPr lang="fr-FR" sz="1600" dirty="0">
              <a:solidFill>
                <a:srgbClr val="073E87"/>
              </a:solidFill>
              <a:latin typeface="Candara"/>
            </a:endParaRPr>
          </a:p>
          <a:p>
            <a:pPr marL="301943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301943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endParaRPr lang="fr-FR" sz="1600" dirty="0">
              <a:solidFill>
                <a:srgbClr val="073E87"/>
              </a:solidFill>
              <a:latin typeface="Candara"/>
            </a:endParaRPr>
          </a:p>
          <a:p>
            <a:pPr marL="301943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301943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endParaRPr lang="fr-FR" sz="1600" dirty="0">
              <a:solidFill>
                <a:srgbClr val="073E87"/>
              </a:solidFill>
              <a:latin typeface="Candara"/>
            </a:endParaRPr>
          </a:p>
          <a:p>
            <a:pPr marL="301943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301943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endParaRPr lang="fr-FR" sz="1600" dirty="0">
              <a:solidFill>
                <a:srgbClr val="073E87"/>
              </a:solidFill>
              <a:latin typeface="Candara"/>
            </a:endParaRPr>
          </a:p>
          <a:p>
            <a:pPr marL="301943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fr-FR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Visa Langues professionnelles ou anglais</a:t>
            </a:r>
            <a:r>
              <a:rPr kumimoji="0" lang="fr-FR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: 40h</a:t>
            </a:r>
          </a:p>
          <a:p>
            <a:pPr marL="576263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Rendre autonome l’apprenant en insertion professionnelle, autonome dans un environnement linguistique autre que le français.</a:t>
            </a:r>
          </a:p>
          <a:p>
            <a:pPr marL="301943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fr-FR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Visa Compétences professionnelles 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: 30h</a:t>
            </a:r>
          </a:p>
          <a:p>
            <a:pPr marL="576263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S’approprier et s’adapter aux exigences d’un milieu professionnel (Savoirs faire et être,…)</a:t>
            </a:r>
          </a:p>
          <a:p>
            <a:pPr marL="301943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fr-FR" sz="22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lang="fr-FR" b="1" dirty="0">
              <a:solidFill>
                <a:srgbClr val="073E87"/>
              </a:solidFill>
              <a:latin typeface="Candar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fr-FR" sz="2100" b="1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lang="fr-FR" sz="2100" b="1" dirty="0">
              <a:solidFill>
                <a:srgbClr val="073E87"/>
              </a:solidFill>
              <a:latin typeface="Candar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fr-FR" sz="2100" b="1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fr-FR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L’offre Visas Libres Savoirs est articulée en lien avec  le </a:t>
            </a:r>
            <a:r>
              <a:rPr kumimoji="0" lang="fr-FR" sz="2100" b="1" i="0" u="sng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Socle CLEA </a:t>
            </a:r>
            <a:r>
              <a:rPr kumimoji="0" lang="fr-FR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(certification).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19432" y="134213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fr-FR" sz="4000" b="1" dirty="0" smtClean="0">
                <a:solidFill>
                  <a:srgbClr val="002060"/>
                </a:solidFill>
              </a:rPr>
              <a:t>Caractéristiques principales des Visas</a:t>
            </a:r>
            <a:endParaRPr lang="fr-FR" sz="40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567" y="134213"/>
            <a:ext cx="1132077" cy="918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669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Propos introductifs	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701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3888432" cy="2395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579438" y="461739"/>
            <a:ext cx="7772400" cy="1470025"/>
          </a:xfrm>
        </p:spPr>
        <p:txBody>
          <a:bodyPr/>
          <a:lstStyle/>
          <a:p>
            <a:endParaRPr lang="fr-FR" b="1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420888"/>
            <a:ext cx="6264697" cy="1920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473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Présentation de la DFP </a:t>
            </a:r>
            <a:br>
              <a:rPr lang="fr-FR" b="1" dirty="0" smtClean="0"/>
            </a:br>
            <a:r>
              <a:rPr lang="fr-FR" b="1" dirty="0" smtClean="0"/>
              <a:t>territorialisée</a:t>
            </a:r>
            <a:endParaRPr lang="fr-FR" b="1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14" y="2924063"/>
            <a:ext cx="3816424" cy="3816424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211960" y="1746114"/>
            <a:ext cx="4320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Direction de la formation professionnelle </a:t>
            </a:r>
          </a:p>
          <a:p>
            <a:pPr marL="285750" indent="-285750">
              <a:buFont typeface="Wingdings"/>
              <a:buChar char="Ø"/>
            </a:pPr>
            <a:r>
              <a:rPr lang="fr-FR" dirty="0" smtClean="0"/>
              <a:t>Référents territoriaux formation</a:t>
            </a:r>
          </a:p>
          <a:p>
            <a:pPr marL="285750" indent="-285750">
              <a:buFont typeface="Wingdings"/>
              <a:buChar char="Ø"/>
            </a:pPr>
            <a:r>
              <a:rPr lang="fr-FR" dirty="0" smtClean="0"/>
              <a:t>Présents sur chacun des 6 départements au sein des espaces région centre</a:t>
            </a:r>
          </a:p>
          <a:p>
            <a:pPr marL="285750" indent="-285750">
              <a:buFont typeface="Wingdings"/>
              <a:buChar char="Ø"/>
            </a:pPr>
            <a:r>
              <a:rPr lang="fr-FR" dirty="0" smtClean="0"/>
              <a:t>En charge de mettre en œuvre les politiques de la Région en matière de formation professionnelle des demandeurs d’emploi   </a:t>
            </a:r>
            <a:endParaRPr lang="fr-FR" dirty="0"/>
          </a:p>
        </p:txBody>
      </p:sp>
      <p:grpSp>
        <p:nvGrpSpPr>
          <p:cNvPr id="18" name="Groupe 17"/>
          <p:cNvGrpSpPr/>
          <p:nvPr/>
        </p:nvGrpSpPr>
        <p:grpSpPr>
          <a:xfrm>
            <a:off x="884574" y="4673834"/>
            <a:ext cx="6207706" cy="2046488"/>
            <a:chOff x="1547664" y="4581128"/>
            <a:chExt cx="6207706" cy="2046488"/>
          </a:xfrm>
        </p:grpSpPr>
        <p:sp>
          <p:nvSpPr>
            <p:cNvPr id="6" name="Ellipse 5"/>
            <p:cNvSpPr/>
            <p:nvPr/>
          </p:nvSpPr>
          <p:spPr>
            <a:xfrm>
              <a:off x="1547664" y="4581128"/>
              <a:ext cx="1368152" cy="1368152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1" name="Connecteur droit avec flèche 10"/>
            <p:cNvCxnSpPr/>
            <p:nvPr/>
          </p:nvCxnSpPr>
          <p:spPr>
            <a:xfrm>
              <a:off x="2430004" y="5934488"/>
              <a:ext cx="707917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3814296" y="5496534"/>
              <a:ext cx="3941074" cy="113108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Muriel ROBIN/ Mourad SALAH BRAHIM</a:t>
              </a:r>
              <a:endParaRPr lang="fr-FR" dirty="0"/>
            </a:p>
            <a:p>
              <a:pPr algn="ctr"/>
              <a:r>
                <a:rPr lang="fr-FR" dirty="0" smtClean="0"/>
                <a:t>Référents territoriaux </a:t>
              </a:r>
              <a:r>
                <a:rPr lang="fr-FR" dirty="0"/>
                <a:t>formation – </a:t>
              </a:r>
              <a:r>
                <a:rPr lang="fr-FR" dirty="0" smtClean="0"/>
                <a:t>Département de l’Indre-et-Loire</a:t>
              </a:r>
              <a:endParaRPr lang="fr-FR" dirty="0"/>
            </a:p>
          </p:txBody>
        </p:sp>
      </p:grpSp>
      <p:pic>
        <p:nvPicPr>
          <p:cNvPr id="17" name="Imag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703" y="707469"/>
            <a:ext cx="2686425" cy="103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71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Le Programme Régional de Formation</a:t>
            </a:r>
            <a:br>
              <a:rPr lang="fr-FR" b="1" dirty="0" smtClean="0">
                <a:solidFill>
                  <a:srgbClr val="002060"/>
                </a:solidFill>
              </a:rPr>
            </a:br>
            <a:r>
              <a:rPr lang="fr-FR" b="1" dirty="0" smtClean="0">
                <a:solidFill>
                  <a:srgbClr val="002060"/>
                </a:solidFill>
              </a:rPr>
              <a:t>(PRF) : c’est quoi ?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437420" y="1484784"/>
            <a:ext cx="2016224" cy="158417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PARCOURS</a:t>
            </a:r>
          </a:p>
          <a:p>
            <a:pPr algn="ctr"/>
            <a:endParaRPr lang="fr-FR" b="1" dirty="0" smtClean="0"/>
          </a:p>
          <a:p>
            <a:pPr algn="ctr"/>
            <a:r>
              <a:rPr lang="fr-FR" b="1" dirty="0" smtClean="0"/>
              <a:t> METIERS</a:t>
            </a:r>
          </a:p>
          <a:p>
            <a:pPr algn="ctr"/>
            <a:endParaRPr lang="fr-FR" b="1" dirty="0"/>
          </a:p>
        </p:txBody>
      </p:sp>
      <p:sp>
        <p:nvSpPr>
          <p:cNvPr id="9" name="Ellipse 8"/>
          <p:cNvSpPr/>
          <p:nvPr/>
        </p:nvSpPr>
        <p:spPr>
          <a:xfrm>
            <a:off x="466164" y="4653136"/>
            <a:ext cx="1958736" cy="137868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VISAS LIBRES SAVOIRS</a:t>
            </a:r>
            <a:endParaRPr lang="fr-FR" b="1" dirty="0"/>
          </a:p>
        </p:txBody>
      </p:sp>
      <p:sp>
        <p:nvSpPr>
          <p:cNvPr id="10" name="Plus 9"/>
          <p:cNvSpPr/>
          <p:nvPr/>
        </p:nvSpPr>
        <p:spPr>
          <a:xfrm>
            <a:off x="977480" y="3276436"/>
            <a:ext cx="936104" cy="108012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Égal 12"/>
          <p:cNvSpPr/>
          <p:nvPr/>
        </p:nvSpPr>
        <p:spPr>
          <a:xfrm>
            <a:off x="2694987" y="3420452"/>
            <a:ext cx="720080" cy="79208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268153"/>
            <a:ext cx="4286250" cy="1587500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4194845" y="4142151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990033"/>
                </a:solidFill>
              </a:rPr>
              <a:t>Décliné au sein des 6 départements de la région </a:t>
            </a:r>
            <a:r>
              <a:rPr lang="fr-FR" dirty="0">
                <a:solidFill>
                  <a:srgbClr val="990033"/>
                </a:solidFill>
              </a:rPr>
              <a:t>C</a:t>
            </a:r>
            <a:r>
              <a:rPr lang="fr-FR" dirty="0" smtClean="0">
                <a:solidFill>
                  <a:srgbClr val="990033"/>
                </a:solidFill>
              </a:rPr>
              <a:t>entre </a:t>
            </a:r>
            <a:r>
              <a:rPr lang="fr-FR" dirty="0">
                <a:solidFill>
                  <a:srgbClr val="990033"/>
                </a:solidFill>
              </a:rPr>
              <a:t>V</a:t>
            </a:r>
            <a:r>
              <a:rPr lang="fr-FR" dirty="0" smtClean="0">
                <a:solidFill>
                  <a:srgbClr val="990033"/>
                </a:solidFill>
              </a:rPr>
              <a:t>al de Loire en fonction des caractéristiques de chaque territoire</a:t>
            </a:r>
            <a:endParaRPr lang="fr-FR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82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PRF : </a:t>
            </a:r>
            <a:br>
              <a:rPr lang="fr-FR" b="1" dirty="0" smtClean="0">
                <a:solidFill>
                  <a:srgbClr val="002060"/>
                </a:solidFill>
              </a:rPr>
            </a:br>
            <a:r>
              <a:rPr lang="fr-FR" b="1" dirty="0" smtClean="0">
                <a:solidFill>
                  <a:srgbClr val="002060"/>
                </a:solidFill>
              </a:rPr>
              <a:t>Focus sur les </a:t>
            </a:r>
            <a:r>
              <a:rPr lang="fr-FR" b="1" dirty="0">
                <a:solidFill>
                  <a:srgbClr val="990033"/>
                </a:solidFill>
              </a:rPr>
              <a:t>P</a:t>
            </a:r>
            <a:r>
              <a:rPr lang="fr-FR" b="1" dirty="0" smtClean="0">
                <a:solidFill>
                  <a:srgbClr val="990033"/>
                </a:solidFill>
              </a:rPr>
              <a:t>arcours </a:t>
            </a:r>
            <a:r>
              <a:rPr lang="fr-FR" b="1" dirty="0">
                <a:solidFill>
                  <a:srgbClr val="990033"/>
                </a:solidFill>
              </a:rPr>
              <a:t>M</a:t>
            </a:r>
            <a:r>
              <a:rPr lang="fr-FR" b="1" dirty="0" smtClean="0">
                <a:solidFill>
                  <a:srgbClr val="990033"/>
                </a:solidFill>
              </a:rPr>
              <a:t>étiers</a:t>
            </a:r>
            <a:endParaRPr lang="fr-FR" b="1" dirty="0">
              <a:solidFill>
                <a:srgbClr val="990033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115616" y="2026152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002060"/>
                </a:solidFill>
              </a:rPr>
              <a:t>Qu’entend-t-on par Parcours </a:t>
            </a:r>
            <a:r>
              <a:rPr lang="fr-FR" sz="3200" b="1" dirty="0">
                <a:solidFill>
                  <a:srgbClr val="002060"/>
                </a:solidFill>
              </a:rPr>
              <a:t>M</a:t>
            </a:r>
            <a:r>
              <a:rPr lang="fr-FR" sz="3200" b="1" dirty="0" smtClean="0">
                <a:solidFill>
                  <a:srgbClr val="002060"/>
                </a:solidFill>
              </a:rPr>
              <a:t>étiers?</a:t>
            </a:r>
            <a:endParaRPr lang="fr-FR" sz="3200" b="1" dirty="0">
              <a:solidFill>
                <a:srgbClr val="002060"/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2703"/>
            <a:ext cx="1304925" cy="1905000"/>
          </a:xfrm>
          <a:prstGeom prst="rect">
            <a:avLst/>
          </a:prstGeom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53" y="3429000"/>
            <a:ext cx="8630301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avec flèche vers le haut 11"/>
          <p:cNvSpPr/>
          <p:nvPr/>
        </p:nvSpPr>
        <p:spPr>
          <a:xfrm>
            <a:off x="7164288" y="5229200"/>
            <a:ext cx="1758866" cy="936104"/>
          </a:xfrm>
          <a:prstGeom prst="upArrow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=&gt; </a:t>
            </a:r>
            <a:r>
              <a:rPr lang="fr-FR" sz="1400" b="1" dirty="0" smtClean="0">
                <a:solidFill>
                  <a:srgbClr val="C00000"/>
                </a:solidFill>
              </a:rPr>
              <a:t>80%  de l’achat de formation</a:t>
            </a:r>
            <a:endParaRPr lang="fr-FR" sz="1400" b="1" dirty="0">
              <a:solidFill>
                <a:srgbClr val="C00000"/>
              </a:solidFill>
            </a:endParaRPr>
          </a:p>
        </p:txBody>
      </p:sp>
      <p:grpSp>
        <p:nvGrpSpPr>
          <p:cNvPr id="18" name="Groupe 17"/>
          <p:cNvGrpSpPr/>
          <p:nvPr/>
        </p:nvGrpSpPr>
        <p:grpSpPr>
          <a:xfrm>
            <a:off x="107504" y="5780979"/>
            <a:ext cx="2709588" cy="975695"/>
            <a:chOff x="107504" y="5780979"/>
            <a:chExt cx="2709588" cy="975695"/>
          </a:xfrm>
        </p:grpSpPr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5" cstate="email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07504" y="5780979"/>
              <a:ext cx="1008112" cy="975695"/>
            </a:xfrm>
            <a:prstGeom prst="rect">
              <a:avLst/>
            </a:prstGeom>
          </p:spPr>
        </p:pic>
        <p:sp>
          <p:nvSpPr>
            <p:cNvPr id="17" name="Bulle ronde 16"/>
            <p:cNvSpPr/>
            <p:nvPr/>
          </p:nvSpPr>
          <p:spPr>
            <a:xfrm>
              <a:off x="1304925" y="5949279"/>
              <a:ext cx="1512167" cy="756023"/>
            </a:xfrm>
            <a:prstGeom prst="wedgeEllipseCallout">
              <a:avLst>
                <a:gd name="adj1" fmla="val -97794"/>
                <a:gd name="adj2" fmla="val 33403"/>
              </a:avLst>
            </a:prstGeom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b="1" i="1" dirty="0" smtClean="0"/>
                <a:t>Descriptif dans vos dossiers</a:t>
              </a:r>
              <a:endParaRPr lang="fr-FR" sz="1400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20531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1291"/>
            <a:ext cx="2195736" cy="2097645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875" y="0"/>
            <a:ext cx="7906071" cy="1800200"/>
          </a:xfrm>
        </p:spPr>
        <p:txBody>
          <a:bodyPr/>
          <a:lstStyle/>
          <a:p>
            <a:pPr marL="0" indent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		</a:t>
            </a:r>
          </a:p>
          <a:p>
            <a:pPr marL="0" indent="0">
              <a:buNone/>
            </a:pPr>
            <a:r>
              <a:rPr lang="fr-FR" b="1" dirty="0">
                <a:solidFill>
                  <a:srgbClr val="002060"/>
                </a:solidFill>
              </a:rPr>
              <a:t>	</a:t>
            </a:r>
            <a:r>
              <a:rPr lang="fr-FR" b="1" dirty="0" smtClean="0">
                <a:solidFill>
                  <a:srgbClr val="002060"/>
                </a:solidFill>
              </a:rPr>
              <a:t>	Quels sont les caractéristiques des 		Parcours </a:t>
            </a:r>
            <a:r>
              <a:rPr lang="fr-FR" b="1" dirty="0">
                <a:solidFill>
                  <a:srgbClr val="002060"/>
                </a:solidFill>
              </a:rPr>
              <a:t>M</a:t>
            </a:r>
            <a:r>
              <a:rPr lang="fr-FR" b="1" dirty="0" smtClean="0">
                <a:solidFill>
                  <a:srgbClr val="002060"/>
                </a:solidFill>
              </a:rPr>
              <a:t>étiers ?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5" name="Espace réservé du contenu 1"/>
          <p:cNvSpPr txBox="1">
            <a:spLocks/>
          </p:cNvSpPr>
          <p:nvPr/>
        </p:nvSpPr>
        <p:spPr>
          <a:xfrm>
            <a:off x="395536" y="1628800"/>
            <a:ext cx="8424935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1943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</a:endParaRPr>
          </a:p>
          <a:p>
            <a:pPr marL="301943" lvl="1" indent="0">
              <a:buClr>
                <a:srgbClr val="31B6FD"/>
              </a:buClr>
              <a:buNone/>
            </a:pPr>
            <a:r>
              <a:rPr lang="fr-FR" sz="2000" b="1" dirty="0" smtClean="0">
                <a:solidFill>
                  <a:srgbClr val="073E87"/>
                </a:solidFill>
                <a:latin typeface="Candara"/>
              </a:rPr>
              <a:t>Public </a:t>
            </a:r>
            <a:r>
              <a:rPr lang="fr-FR" sz="2000" b="1" dirty="0">
                <a:solidFill>
                  <a:srgbClr val="073E87"/>
                </a:solidFill>
                <a:latin typeface="Candara"/>
              </a:rPr>
              <a:t>cible : </a:t>
            </a:r>
            <a:endParaRPr lang="fr-FR" sz="2000" b="1" dirty="0" smtClean="0">
              <a:solidFill>
                <a:srgbClr val="073E87"/>
              </a:solidFill>
              <a:latin typeface="Candara"/>
            </a:endParaRPr>
          </a:p>
          <a:p>
            <a:pPr lvl="1">
              <a:buClr>
                <a:srgbClr val="31B6FD"/>
              </a:buClr>
              <a:buFont typeface="Wingdings"/>
              <a:buChar char="Ø"/>
            </a:pPr>
            <a:r>
              <a:rPr lang="fr-FR" sz="2000" b="1" dirty="0" smtClean="0">
                <a:solidFill>
                  <a:srgbClr val="002060"/>
                </a:solidFill>
                <a:latin typeface="Candara"/>
              </a:rPr>
              <a:t>plus </a:t>
            </a:r>
            <a:r>
              <a:rPr lang="fr-FR" sz="2000" b="1" dirty="0">
                <a:solidFill>
                  <a:srgbClr val="002060"/>
                </a:solidFill>
                <a:latin typeface="Candara"/>
              </a:rPr>
              <a:t>de 16 ans inscrits comme demandeurs d’emploi</a:t>
            </a:r>
            <a:r>
              <a:rPr lang="fr-FR" sz="2000" dirty="0">
                <a:solidFill>
                  <a:srgbClr val="073E87"/>
                </a:solidFill>
                <a:latin typeface="Candara"/>
              </a:rPr>
              <a:t>, </a:t>
            </a:r>
            <a:r>
              <a:rPr lang="fr-FR" sz="2000" dirty="0" smtClean="0">
                <a:solidFill>
                  <a:srgbClr val="073E87"/>
                </a:solidFill>
                <a:latin typeface="Candara"/>
              </a:rPr>
              <a:t>résidants </a:t>
            </a:r>
            <a:r>
              <a:rPr lang="fr-FR" sz="2000" b="1" dirty="0">
                <a:solidFill>
                  <a:srgbClr val="002060"/>
                </a:solidFill>
                <a:latin typeface="Candara"/>
              </a:rPr>
              <a:t>prioritairement</a:t>
            </a:r>
            <a:r>
              <a:rPr lang="fr-FR" sz="2000" dirty="0">
                <a:solidFill>
                  <a:srgbClr val="073E87"/>
                </a:solidFill>
                <a:latin typeface="Candara"/>
              </a:rPr>
              <a:t> en </a:t>
            </a:r>
            <a:r>
              <a:rPr lang="fr-FR" sz="2000" dirty="0" smtClean="0">
                <a:solidFill>
                  <a:srgbClr val="073E87"/>
                </a:solidFill>
                <a:latin typeface="Candara"/>
              </a:rPr>
              <a:t>région </a:t>
            </a:r>
            <a:r>
              <a:rPr lang="fr-FR" sz="2000" dirty="0">
                <a:solidFill>
                  <a:srgbClr val="073E87"/>
                </a:solidFill>
                <a:latin typeface="Candara"/>
              </a:rPr>
              <a:t>Centre Val de Loire, engagés dans une dynamique d’insertion </a:t>
            </a:r>
            <a:r>
              <a:rPr lang="fr-FR" sz="2000" dirty="0" smtClean="0">
                <a:solidFill>
                  <a:srgbClr val="073E87"/>
                </a:solidFill>
                <a:latin typeface="Candara"/>
              </a:rPr>
              <a:t>professionnelle</a:t>
            </a:r>
            <a:endParaRPr lang="fr-FR" sz="2000" b="1" dirty="0" smtClean="0">
              <a:solidFill>
                <a:srgbClr val="073E87"/>
              </a:solidFill>
              <a:latin typeface="Candara"/>
            </a:endParaRPr>
          </a:p>
          <a:p>
            <a:pPr marL="301943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lang="fr-FR" sz="2000" b="1" dirty="0">
              <a:solidFill>
                <a:srgbClr val="073E87"/>
              </a:solidFill>
              <a:latin typeface="Candara"/>
            </a:endParaRPr>
          </a:p>
          <a:p>
            <a:pPr marL="301943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lang="fr-FR" sz="2000" b="1" dirty="0" smtClean="0">
                <a:solidFill>
                  <a:srgbClr val="073E87"/>
                </a:solidFill>
                <a:latin typeface="Candara"/>
              </a:rPr>
              <a:t>Finalités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 : </a:t>
            </a:r>
          </a:p>
          <a:p>
            <a:pPr marL="576263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Wingdings"/>
              <a:buChar char="Ø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Développer les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/>
              </a:rPr>
              <a:t>connaissances et les compétences 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pour permettre une </a:t>
            </a:r>
            <a:r>
              <a:rPr kumimoji="0" lang="fr-FR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insertion durable à l’emploi</a:t>
            </a:r>
          </a:p>
          <a:p>
            <a:pPr marL="576263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Wingdings"/>
              <a:buChar char="Ø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Obtenir un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/>
              </a:rPr>
              <a:t>1</a:t>
            </a:r>
            <a:r>
              <a:rPr kumimoji="0" lang="fr-FR" sz="20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/>
              </a:rPr>
              <a:t>er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/>
              </a:rPr>
              <a:t> niveau de qualification  (V et IV)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 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en lien avec les  niveaux d’employabilité recherchés par les entreprises.</a:t>
            </a:r>
          </a:p>
          <a:p>
            <a:pPr marL="576263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Wingdings"/>
              <a:buChar char="Ø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Délivrer la «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 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/>
              </a:rPr>
              <a:t>juste formation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 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»  : individualisation</a:t>
            </a: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 des parcours</a:t>
            </a: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</a:endParaRPr>
          </a:p>
          <a:p>
            <a:pPr marL="301943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</a:endParaRPr>
          </a:p>
          <a:p>
            <a:pPr marL="301943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/>
              </a:rPr>
              <a:t>NB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/>
              </a:rPr>
              <a:t> : </a:t>
            </a:r>
            <a:r>
              <a:rPr kumimoji="0" lang="fr-FR" sz="20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/>
              </a:rPr>
              <a:t>les moins de 26 ans : public prioritaire </a:t>
            </a:r>
            <a:r>
              <a:rPr lang="fr-FR" sz="2000" u="sng" dirty="0" smtClean="0">
                <a:solidFill>
                  <a:srgbClr val="00B0F0"/>
                </a:solidFill>
                <a:latin typeface="Candara"/>
              </a:rPr>
              <a:t>mais non exclusif 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/>
              </a:rPr>
              <a:t>des actions « élaborer un projet professionnel »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261316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0731" y="116632"/>
            <a:ext cx="2153269" cy="123005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0368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r-FR" b="1" dirty="0" smtClean="0">
                <a:solidFill>
                  <a:srgbClr val="002060"/>
                </a:solidFill>
              </a:rPr>
              <a:t>Comment le PRF-</a:t>
            </a:r>
            <a:br>
              <a:rPr lang="fr-FR" b="1" dirty="0" smtClean="0">
                <a:solidFill>
                  <a:srgbClr val="002060"/>
                </a:solidFill>
              </a:rPr>
            </a:br>
            <a:r>
              <a:rPr lang="fr-FR" b="1" dirty="0" smtClean="0">
                <a:solidFill>
                  <a:srgbClr val="002060"/>
                </a:solidFill>
              </a:rPr>
              <a:t>Parcours métiers est-il élaboré ?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844824"/>
            <a:ext cx="8507288" cy="4525963"/>
          </a:xfrm>
        </p:spPr>
        <p:txBody>
          <a:bodyPr>
            <a:normAutofit fontScale="92500" lnSpcReduction="10000"/>
          </a:bodyPr>
          <a:lstStyle/>
          <a:p>
            <a:r>
              <a:rPr lang="fr-FR" sz="2800" dirty="0" smtClean="0">
                <a:solidFill>
                  <a:srgbClr val="002060"/>
                </a:solidFill>
              </a:rPr>
              <a:t>Élaboration </a:t>
            </a:r>
            <a:r>
              <a:rPr lang="fr-FR" sz="2800" dirty="0">
                <a:solidFill>
                  <a:srgbClr val="002060"/>
                </a:solidFill>
              </a:rPr>
              <a:t>à partir de </a:t>
            </a:r>
            <a:r>
              <a:rPr lang="fr-FR" sz="2800" b="1" dirty="0">
                <a:solidFill>
                  <a:srgbClr val="002060"/>
                </a:solidFill>
              </a:rPr>
              <a:t>diagnostics </a:t>
            </a:r>
            <a:r>
              <a:rPr lang="fr-FR" sz="2800" dirty="0">
                <a:solidFill>
                  <a:srgbClr val="002060"/>
                </a:solidFill>
              </a:rPr>
              <a:t>territoriaux, sectoriels, </a:t>
            </a:r>
            <a:r>
              <a:rPr lang="fr-FR" sz="2800" dirty="0" smtClean="0">
                <a:solidFill>
                  <a:srgbClr val="002060"/>
                </a:solidFill>
              </a:rPr>
              <a:t>partenariaux</a:t>
            </a:r>
          </a:p>
          <a:p>
            <a:r>
              <a:rPr lang="fr-FR" sz="2800" dirty="0" smtClean="0">
                <a:solidFill>
                  <a:srgbClr val="002060"/>
                </a:solidFill>
              </a:rPr>
              <a:t>Temps de concertation avec les </a:t>
            </a:r>
            <a:r>
              <a:rPr lang="fr-FR" sz="2800" b="1" dirty="0" smtClean="0">
                <a:solidFill>
                  <a:srgbClr val="002060"/>
                </a:solidFill>
              </a:rPr>
              <a:t>partenaires </a:t>
            </a:r>
          </a:p>
          <a:p>
            <a:pPr marL="0" indent="0">
              <a:buNone/>
            </a:pPr>
            <a:r>
              <a:rPr lang="fr-FR" sz="2800" dirty="0" smtClean="0">
                <a:solidFill>
                  <a:srgbClr val="002060"/>
                </a:solidFill>
              </a:rPr>
              <a:t>    du 		 , du service public de l’emploi, branches et    </a:t>
            </a:r>
          </a:p>
          <a:p>
            <a:pPr marL="0" indent="0">
              <a:buNone/>
            </a:pPr>
            <a:r>
              <a:rPr lang="fr-FR" sz="2800" dirty="0">
                <a:solidFill>
                  <a:srgbClr val="002060"/>
                </a:solidFill>
              </a:rPr>
              <a:t> </a:t>
            </a:r>
            <a:r>
              <a:rPr lang="fr-FR" sz="2800" dirty="0" smtClean="0">
                <a:solidFill>
                  <a:srgbClr val="002060"/>
                </a:solidFill>
              </a:rPr>
              <a:t>    autres représentants des </a:t>
            </a:r>
            <a:r>
              <a:rPr lang="fr-FR" sz="2800" b="1" dirty="0" smtClean="0">
                <a:solidFill>
                  <a:srgbClr val="002060"/>
                </a:solidFill>
              </a:rPr>
              <a:t>entreprises </a:t>
            </a:r>
            <a:r>
              <a:rPr lang="fr-FR" sz="2800" dirty="0" smtClean="0">
                <a:solidFill>
                  <a:srgbClr val="002060"/>
                </a:solidFill>
              </a:rPr>
              <a:t>pour répondre aux </a:t>
            </a:r>
          </a:p>
          <a:p>
            <a:pPr marL="0" indent="0">
              <a:buNone/>
            </a:pPr>
            <a:r>
              <a:rPr lang="fr-FR" sz="2800" dirty="0">
                <a:solidFill>
                  <a:srgbClr val="002060"/>
                </a:solidFill>
              </a:rPr>
              <a:t> </a:t>
            </a:r>
            <a:r>
              <a:rPr lang="fr-FR" sz="2800" dirty="0" smtClean="0">
                <a:solidFill>
                  <a:srgbClr val="002060"/>
                </a:solidFill>
              </a:rPr>
              <a:t>    besoins de compétences sur le territoire…</a:t>
            </a:r>
          </a:p>
          <a:p>
            <a:r>
              <a:rPr lang="fr-FR" sz="2800" dirty="0" smtClean="0">
                <a:solidFill>
                  <a:srgbClr val="002060"/>
                </a:solidFill>
              </a:rPr>
              <a:t>Catalogue de formation déployé à l’aide d’accords cadres à bons de commande (</a:t>
            </a:r>
            <a:r>
              <a:rPr lang="fr-FR" sz="2800" b="1" dirty="0" smtClean="0">
                <a:solidFill>
                  <a:srgbClr val="002060"/>
                </a:solidFill>
              </a:rPr>
              <a:t>marchés publics</a:t>
            </a:r>
            <a:r>
              <a:rPr lang="fr-FR" sz="2800" dirty="0" smtClean="0">
                <a:solidFill>
                  <a:srgbClr val="002060"/>
                </a:solidFill>
              </a:rPr>
              <a:t>)</a:t>
            </a:r>
            <a:endParaRPr lang="fr-FR" sz="2800" dirty="0">
              <a:solidFill>
                <a:srgbClr val="002060"/>
              </a:solidFill>
            </a:endParaRPr>
          </a:p>
          <a:p>
            <a:r>
              <a:rPr lang="fr-FR" sz="2800" dirty="0" smtClean="0">
                <a:solidFill>
                  <a:srgbClr val="002060"/>
                </a:solidFill>
              </a:rPr>
              <a:t>Définition de l’offre de formation </a:t>
            </a:r>
            <a:r>
              <a:rPr lang="fr-FR" sz="2800" b="1" dirty="0" smtClean="0">
                <a:solidFill>
                  <a:srgbClr val="002060"/>
                </a:solidFill>
              </a:rPr>
              <a:t>par </a:t>
            </a:r>
            <a:r>
              <a:rPr lang="fr-FR" sz="2800" b="1" dirty="0">
                <a:solidFill>
                  <a:srgbClr val="002060"/>
                </a:solidFill>
              </a:rPr>
              <a:t>bassin d’emploi</a:t>
            </a:r>
            <a:r>
              <a:rPr lang="fr-FR" sz="2800" dirty="0">
                <a:solidFill>
                  <a:srgbClr val="002060"/>
                </a:solidFill>
              </a:rPr>
              <a:t>, en veillant à l’équilibre départemental et </a:t>
            </a:r>
            <a:r>
              <a:rPr lang="fr-FR" sz="2800" dirty="0" smtClean="0">
                <a:solidFill>
                  <a:srgbClr val="002060"/>
                </a:solidFill>
              </a:rPr>
              <a:t>régional</a:t>
            </a:r>
            <a:endParaRPr lang="fr-FR" sz="2800" dirty="0">
              <a:solidFill>
                <a:srgbClr val="002060"/>
              </a:solidFill>
            </a:endParaRPr>
          </a:p>
          <a:p>
            <a:endParaRPr lang="fr-FR" sz="2800" dirty="0">
              <a:solidFill>
                <a:srgbClr val="002060"/>
              </a:solidFill>
            </a:endParaRPr>
          </a:p>
          <a:p>
            <a:endParaRPr lang="fr-FR" sz="2800" dirty="0" smtClean="0">
              <a:solidFill>
                <a:srgbClr val="002060"/>
              </a:solidFill>
            </a:endParaRPr>
          </a:p>
          <a:p>
            <a:endParaRPr lang="fr-FR" sz="2800" dirty="0">
              <a:solidFill>
                <a:srgbClr val="002060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177" y="3062308"/>
            <a:ext cx="940567" cy="423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55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Déclinaison des Parcours </a:t>
            </a:r>
            <a:r>
              <a:rPr lang="fr-FR" b="1" dirty="0">
                <a:solidFill>
                  <a:srgbClr val="002060"/>
                </a:solidFill>
              </a:rPr>
              <a:t>M</a:t>
            </a:r>
            <a:r>
              <a:rPr lang="fr-FR" b="1" dirty="0" smtClean="0">
                <a:solidFill>
                  <a:srgbClr val="002060"/>
                </a:solidFill>
              </a:rPr>
              <a:t>étiers sur le département</a:t>
            </a:r>
            <a:r>
              <a:rPr lang="fr-FR" b="1" dirty="0">
                <a:solidFill>
                  <a:srgbClr val="002060"/>
                </a:solidFill>
              </a:rPr>
              <a:t> </a:t>
            </a:r>
            <a:r>
              <a:rPr lang="fr-FR" b="1" dirty="0" smtClean="0">
                <a:solidFill>
                  <a:srgbClr val="002060"/>
                </a:solidFill>
              </a:rPr>
              <a:t>du 37</a:t>
            </a:r>
            <a:endParaRPr lang="fr-F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3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10001</TotalTime>
  <Words>1129</Words>
  <Application>Microsoft Office PowerPoint</Application>
  <PresentationFormat>Affichage à l'écran (4:3)</PresentationFormat>
  <Paragraphs>218</Paragraphs>
  <Slides>18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18</vt:i4>
      </vt:variant>
    </vt:vector>
  </HeadingPairs>
  <TitlesOfParts>
    <vt:vector size="22" baseType="lpstr">
      <vt:lpstr>2_Conception personnalisée</vt:lpstr>
      <vt:lpstr>Conception personnalisée</vt:lpstr>
      <vt:lpstr>1_Conception personnalisée</vt:lpstr>
      <vt:lpstr>3_Conception personnalisée</vt:lpstr>
      <vt:lpstr>Rencontres SPRO </vt:lpstr>
      <vt:lpstr>Propos introductifs </vt:lpstr>
      <vt:lpstr>Présentation PowerPoint</vt:lpstr>
      <vt:lpstr>Présentation de la DFP  territorialisée</vt:lpstr>
      <vt:lpstr>Le Programme Régional de Formation (PRF) : c’est quoi ?</vt:lpstr>
      <vt:lpstr>PRF :  Focus sur les Parcours Métiers</vt:lpstr>
      <vt:lpstr>Présentation PowerPoint</vt:lpstr>
      <vt:lpstr>Comment le PRF- Parcours métiers est-il élaboré ?</vt:lpstr>
      <vt:lpstr>Déclinaison des Parcours Métiers sur le département du 37</vt:lpstr>
      <vt:lpstr>Le département  de l’Indre-et-Loire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Des parcours de formation qui se concentrent sur les 1ers niveaux de qualification et se veulent individualisés</vt:lpstr>
      <vt:lpstr>PRF :  Focus sur les Visas Libres Savoirs</vt:lpstr>
      <vt:lpstr>Caractéristiques principales des Visas</vt:lpstr>
    </vt:vector>
  </TitlesOfParts>
  <Company>CONSEIL REGIONAL DU CENTRE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MATINALES DE LA FORMATION</dc:title>
  <dc:creator>Karine ADAMCZYK</dc:creator>
  <cp:lastModifiedBy>Dupuet Céline</cp:lastModifiedBy>
  <cp:revision>621</cp:revision>
  <cp:lastPrinted>2017-09-04T09:41:47Z</cp:lastPrinted>
  <dcterms:created xsi:type="dcterms:W3CDTF">2014-03-26T09:48:21Z</dcterms:created>
  <dcterms:modified xsi:type="dcterms:W3CDTF">2018-10-02T08:58:57Z</dcterms:modified>
</cp:coreProperties>
</file>